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8" r:id="rId2"/>
    <p:sldMasterId id="2147483671" r:id="rId3"/>
  </p:sldMasterIdLst>
  <p:notesMasterIdLst>
    <p:notesMasterId r:id="rId25"/>
  </p:notesMasterIdLst>
  <p:sldIdLst>
    <p:sldId id="257" r:id="rId4"/>
    <p:sldId id="272" r:id="rId5"/>
    <p:sldId id="286" r:id="rId6"/>
    <p:sldId id="274" r:id="rId7"/>
    <p:sldId id="298" r:id="rId8"/>
    <p:sldId id="299" r:id="rId9"/>
    <p:sldId id="287" r:id="rId10"/>
    <p:sldId id="293" r:id="rId11"/>
    <p:sldId id="301" r:id="rId12"/>
    <p:sldId id="306" r:id="rId13"/>
    <p:sldId id="305" r:id="rId14"/>
    <p:sldId id="288" r:id="rId15"/>
    <p:sldId id="294" r:id="rId16"/>
    <p:sldId id="289" r:id="rId17"/>
    <p:sldId id="295" r:id="rId18"/>
    <p:sldId id="290" r:id="rId19"/>
    <p:sldId id="296" r:id="rId20"/>
    <p:sldId id="291" r:id="rId21"/>
    <p:sldId id="297" r:id="rId22"/>
    <p:sldId id="304" r:id="rId23"/>
    <p:sldId id="303" r:id="rId24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微软雅黑" panose="020B0503020204020204" pitchFamily="34" charset="-122"/>
      <p:regular r:id="rId28"/>
      <p:bold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FFFFFF"/>
    <a:srgbClr val="00CCFF"/>
    <a:srgbClr val="E7E6E6"/>
    <a:srgbClr val="6895D2"/>
    <a:srgbClr val="F3B95F"/>
    <a:srgbClr val="D04848"/>
    <a:srgbClr val="FF9900"/>
    <a:srgbClr val="FF66CC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2" autoAdjust="0"/>
    <p:restoredTop sz="88445" autoAdjust="0"/>
  </p:normalViewPr>
  <p:slideViewPr>
    <p:cSldViewPr snapToGrid="0" showGuides="1">
      <p:cViewPr>
        <p:scale>
          <a:sx n="75" d="100"/>
          <a:sy n="75" d="100"/>
        </p:scale>
        <p:origin x="1776" y="5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tags" Target="tags/tag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93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295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7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592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2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1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62000">
              <a:schemeClr val="accent1"/>
            </a:gs>
            <a:gs pos="0">
              <a:schemeClr val="accent1">
                <a:alpha val="6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2D5D97D-A543-B8CD-0444-AE4B60164D02}"/>
              </a:ext>
            </a:extLst>
          </p:cNvPr>
          <p:cNvGrpSpPr/>
          <p:nvPr/>
        </p:nvGrpSpPr>
        <p:grpSpPr>
          <a:xfrm>
            <a:off x="1" y="-1"/>
            <a:ext cx="12191999" cy="6858001"/>
            <a:chOff x="1" y="-1"/>
            <a:chExt cx="12191999" cy="68580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089BD3-5298-0617-A99F-C6240D12D1D3}"/>
                </a:ext>
              </a:extLst>
            </p:cNvPr>
            <p:cNvGrpSpPr/>
            <p:nvPr/>
          </p:nvGrpSpPr>
          <p:grpSpPr>
            <a:xfrm>
              <a:off x="3473241" y="-1"/>
              <a:ext cx="8718759" cy="5755823"/>
              <a:chOff x="3473241" y="-1"/>
              <a:chExt cx="8718759" cy="575582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5F0D8EE-3E74-5D55-69AB-B21652F7D1B5}"/>
                  </a:ext>
                </a:extLst>
              </p:cNvPr>
              <p:cNvGrpSpPr/>
              <p:nvPr/>
            </p:nvGrpSpPr>
            <p:grpSpPr>
              <a:xfrm>
                <a:off x="4249458" y="-1"/>
                <a:ext cx="7942542" cy="5755823"/>
                <a:chOff x="4249458" y="-1"/>
                <a:chExt cx="7942542" cy="5755823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6992E77-8792-2201-9442-6DD504C95230}"/>
                    </a:ext>
                  </a:extLst>
                </p:cNvPr>
                <p:cNvSpPr/>
                <p:nvPr/>
              </p:nvSpPr>
              <p:spPr>
                <a:xfrm>
                  <a:off x="4249458" y="0"/>
                  <a:ext cx="7811914" cy="5755822"/>
                </a:xfrm>
                <a:custGeom>
                  <a:avLst/>
                  <a:gdLst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6" fmla="*/ 91440 w 7977291"/>
                    <a:gd name="connsiteY6" fmla="*/ 91440 h 5458070"/>
                    <a:gd name="connsiteX0" fmla="*/ 7943867 w 7943867"/>
                    <a:gd name="connsiteY0" fmla="*/ 0 h 5458070"/>
                    <a:gd name="connsiteX1" fmla="*/ 7943867 w 7943867"/>
                    <a:gd name="connsiteY1" fmla="*/ 5402595 h 5458070"/>
                    <a:gd name="connsiteX2" fmla="*/ 7794066 w 7943867"/>
                    <a:gd name="connsiteY2" fmla="*/ 5420409 h 5458070"/>
                    <a:gd name="connsiteX3" fmla="*/ 7050545 w 7943867"/>
                    <a:gd name="connsiteY3" fmla="*/ 5458070 h 5458070"/>
                    <a:gd name="connsiteX4" fmla="*/ 1324 w 7943867"/>
                    <a:gd name="connsiteY4" fmla="*/ 128686 h 5458070"/>
                    <a:gd name="connsiteX5" fmla="*/ 58016 w 7943867"/>
                    <a:gd name="connsiteY5" fmla="*/ 91440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286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2543" h="5458070">
                      <a:moveTo>
                        <a:pt x="7942543" y="0"/>
                      </a:moveTo>
                      <a:lnTo>
                        <a:pt x="7942543" y="5402595"/>
                      </a:lnTo>
                      <a:lnTo>
                        <a:pt x="7792742" y="5420409"/>
                      </a:lnTo>
                      <a:cubicBezTo>
                        <a:pt x="7548236" y="5445315"/>
                        <a:pt x="7300197" y="5458070"/>
                        <a:pt x="7049221" y="5458070"/>
                      </a:cubicBezTo>
                      <a:cubicBezTo>
                        <a:pt x="3717756" y="5458070"/>
                        <a:pt x="694178" y="3143925"/>
                        <a:pt x="0" y="14386"/>
                      </a:cubicBezTo>
                    </a:path>
                  </a:pathLst>
                </a:custGeom>
                <a:noFill/>
                <a:ln w="5080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F0088A4-B8E5-5B01-12B4-7CD83855C51B}"/>
                    </a:ext>
                  </a:extLst>
                </p:cNvPr>
                <p:cNvSpPr/>
                <p:nvPr/>
              </p:nvSpPr>
              <p:spPr>
                <a:xfrm>
                  <a:off x="4580225" y="-1"/>
                  <a:ext cx="7611775" cy="5631543"/>
                </a:xfrm>
                <a:custGeom>
                  <a:avLst/>
                  <a:gdLst>
                    <a:gd name="connsiteX0" fmla="*/ 0 w 7499473"/>
                    <a:gd name="connsiteY0" fmla="*/ 0 h 5377543"/>
                    <a:gd name="connsiteX1" fmla="*/ 7499473 w 7499473"/>
                    <a:gd name="connsiteY1" fmla="*/ 0 h 5377543"/>
                    <a:gd name="connsiteX2" fmla="*/ 7499473 w 7499473"/>
                    <a:gd name="connsiteY2" fmla="*/ 5316351 h 5377543"/>
                    <a:gd name="connsiteX3" fmla="*/ 7492071 w 7499473"/>
                    <a:gd name="connsiteY3" fmla="*/ 5317510 h 5377543"/>
                    <a:gd name="connsiteX4" fmla="*/ 6589611 w 7499473"/>
                    <a:gd name="connsiteY4" fmla="*/ 5377543 h 5377543"/>
                    <a:gd name="connsiteX5" fmla="*/ 1431 w 7499473"/>
                    <a:gd name="connsiteY5" fmla="*/ 8020 h 5377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499473" h="5377543">
                      <a:moveTo>
                        <a:pt x="0" y="0"/>
                      </a:moveTo>
                      <a:lnTo>
                        <a:pt x="7499473" y="0"/>
                      </a:lnTo>
                      <a:lnTo>
                        <a:pt x="7499473" y="5316351"/>
                      </a:lnTo>
                      <a:lnTo>
                        <a:pt x="7492071" y="5317510"/>
                      </a:lnTo>
                      <a:cubicBezTo>
                        <a:pt x="7196886" y="5357102"/>
                        <a:pt x="6895636" y="5377543"/>
                        <a:pt x="6589611" y="5377543"/>
                      </a:cubicBezTo>
                      <a:cubicBezTo>
                        <a:pt x="3339855" y="5377543"/>
                        <a:pt x="628496" y="3072400"/>
                        <a:pt x="1431" y="8020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r="-31979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/>
                  <a:endParaRPr lang="zh-CN" altLang="en-US"/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495A7A1-17F2-7B88-8E3A-D912887741B9}"/>
                  </a:ext>
                </a:extLst>
              </p:cNvPr>
              <p:cNvSpPr/>
              <p:nvPr/>
            </p:nvSpPr>
            <p:spPr>
              <a:xfrm flipH="1">
                <a:off x="3473241" y="0"/>
                <a:ext cx="2213968" cy="1030522"/>
              </a:xfrm>
              <a:custGeom>
                <a:avLst/>
                <a:gdLst>
                  <a:gd name="connsiteX0" fmla="*/ 2213968 w 2213968"/>
                  <a:gd name="connsiteY0" fmla="*/ 0 h 1030522"/>
                  <a:gd name="connsiteX1" fmla="*/ 0 w 2213968"/>
                  <a:gd name="connsiteY1" fmla="*/ 0 h 1030522"/>
                  <a:gd name="connsiteX2" fmla="*/ 1670 w 2213968"/>
                  <a:gd name="connsiteY2" fmla="*/ 33071 h 1030522"/>
                  <a:gd name="connsiteX3" fmla="*/ 1106984 w 2213968"/>
                  <a:gd name="connsiteY3" fmla="*/ 1030522 h 1030522"/>
                  <a:gd name="connsiteX4" fmla="*/ 2212298 w 2213968"/>
                  <a:gd name="connsiteY4" fmla="*/ 33071 h 103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968" h="1030522">
                    <a:moveTo>
                      <a:pt x="2213968" y="0"/>
                    </a:moveTo>
                    <a:lnTo>
                      <a:pt x="0" y="0"/>
                    </a:lnTo>
                    <a:lnTo>
                      <a:pt x="1670" y="33071"/>
                    </a:lnTo>
                    <a:cubicBezTo>
                      <a:pt x="58567" y="593324"/>
                      <a:pt x="531719" y="1030522"/>
                      <a:pt x="1106984" y="1030522"/>
                    </a:cubicBezTo>
                    <a:cubicBezTo>
                      <a:pt x="1682249" y="1030522"/>
                      <a:pt x="2155401" y="593324"/>
                      <a:pt x="2212298" y="33071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254000" dist="190500" dir="5400000" algn="ctr" rotWithShape="0">
                  <a:schemeClr val="accent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5D2141-D6EB-B810-CF96-487F2EA97427}"/>
                </a:ext>
              </a:extLst>
            </p:cNvPr>
            <p:cNvSpPr/>
            <p:nvPr/>
          </p:nvSpPr>
          <p:spPr>
            <a:xfrm flipH="1">
              <a:off x="1" y="5927780"/>
              <a:ext cx="1114877" cy="930220"/>
            </a:xfrm>
            <a:custGeom>
              <a:avLst/>
              <a:gdLst>
                <a:gd name="connsiteX0" fmla="*/ 1114877 w 1114877"/>
                <a:gd name="connsiteY0" fmla="*/ 0 h 930220"/>
                <a:gd name="connsiteX1" fmla="*/ 1036942 w 1114877"/>
                <a:gd name="connsiteY1" fmla="*/ 3445 h 930220"/>
                <a:gd name="connsiteX2" fmla="*/ 248 w 1114877"/>
                <a:gd name="connsiteY2" fmla="*/ 928832 h 930220"/>
                <a:gd name="connsiteX3" fmla="*/ 0 w 1114877"/>
                <a:gd name="connsiteY3" fmla="*/ 930220 h 930220"/>
                <a:gd name="connsiteX4" fmla="*/ 1114877 w 1114877"/>
                <a:gd name="connsiteY4" fmla="*/ 930220 h 93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877" h="930220">
                  <a:moveTo>
                    <a:pt x="1114877" y="0"/>
                  </a:moveTo>
                  <a:lnTo>
                    <a:pt x="1036942" y="3445"/>
                  </a:lnTo>
                  <a:cubicBezTo>
                    <a:pt x="521171" y="49251"/>
                    <a:pt x="102067" y="431254"/>
                    <a:pt x="248" y="928832"/>
                  </a:cubicBezTo>
                  <a:lnTo>
                    <a:pt x="0" y="930220"/>
                  </a:lnTo>
                  <a:lnTo>
                    <a:pt x="1114877" y="930220"/>
                  </a:ln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2972B53-8A9D-CE7C-7A5C-31E2F49C7A1D}"/>
                </a:ext>
              </a:extLst>
            </p:cNvPr>
            <p:cNvSpPr/>
            <p:nvPr/>
          </p:nvSpPr>
          <p:spPr>
            <a:xfrm>
              <a:off x="5054477" y="3414252"/>
              <a:ext cx="7137523" cy="3443748"/>
            </a:xfrm>
            <a:custGeom>
              <a:avLst/>
              <a:gdLst>
                <a:gd name="connsiteX0" fmla="*/ 4219951 w 7137523"/>
                <a:gd name="connsiteY0" fmla="*/ 0 h 3443748"/>
                <a:gd name="connsiteX1" fmla="*/ 6969261 w 7137523"/>
                <a:gd name="connsiteY1" fmla="*/ 991645 h 3443748"/>
                <a:gd name="connsiteX2" fmla="*/ 7137523 w 7137523"/>
                <a:gd name="connsiteY2" fmla="*/ 1142298 h 3443748"/>
                <a:gd name="connsiteX3" fmla="*/ 7137523 w 7137523"/>
                <a:gd name="connsiteY3" fmla="*/ 3443748 h 3443748"/>
                <a:gd name="connsiteX4" fmla="*/ 0 w 7137523"/>
                <a:gd name="connsiteY4" fmla="*/ 3443748 h 3443748"/>
                <a:gd name="connsiteX5" fmla="*/ 916 w 7137523"/>
                <a:gd name="connsiteY5" fmla="*/ 3438614 h 3443748"/>
                <a:gd name="connsiteX6" fmla="*/ 4219951 w 7137523"/>
                <a:gd name="connsiteY6" fmla="*/ 0 h 344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7523" h="3443748">
                  <a:moveTo>
                    <a:pt x="4219951" y="0"/>
                  </a:moveTo>
                  <a:cubicBezTo>
                    <a:pt x="5265159" y="0"/>
                    <a:pt x="6223400" y="372353"/>
                    <a:pt x="6969261" y="991645"/>
                  </a:cubicBezTo>
                  <a:lnTo>
                    <a:pt x="7137523" y="1142298"/>
                  </a:lnTo>
                  <a:lnTo>
                    <a:pt x="7137523" y="3443748"/>
                  </a:lnTo>
                  <a:lnTo>
                    <a:pt x="0" y="3443748"/>
                  </a:lnTo>
                  <a:lnTo>
                    <a:pt x="916" y="3438614"/>
                  </a:lnTo>
                  <a:cubicBezTo>
                    <a:pt x="402485" y="1476201"/>
                    <a:pt x="2138825" y="0"/>
                    <a:pt x="4219951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B661D5C8-5057-002A-FEC3-7968DF369BDB}"/>
                </a:ext>
              </a:extLst>
            </p:cNvPr>
            <p:cNvSpPr/>
            <p:nvPr/>
          </p:nvSpPr>
          <p:spPr>
            <a:xfrm>
              <a:off x="278494" y="1834593"/>
              <a:ext cx="1114877" cy="1114877"/>
            </a:xfrm>
            <a:prstGeom prst="donut">
              <a:avLst/>
            </a:prstGeom>
            <a:gradFill flip="none" rotWithShape="1">
              <a:gsLst>
                <a:gs pos="0">
                  <a:schemeClr val="accent2">
                    <a:alpha val="82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60400" y="1478459"/>
            <a:ext cx="5680529" cy="231380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E1341D2F-B2C0-F44A-C870-0732E50C92EA}"/>
              </a:ext>
            </a:extLst>
          </p:cNvPr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0" y="3908530"/>
            <a:ext cx="5680529" cy="65904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768976"/>
            <a:ext cx="5680529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390698"/>
            <a:ext cx="5680529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45857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522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860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984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241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073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1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001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9923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8444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7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99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/>
          <a:srcRect l="14939" t="-331" r="309" b="27609"/>
          <a:stretch>
            <a:fillRect/>
          </a:stretch>
        </p:blipFill>
        <p:spPr>
          <a:xfrm>
            <a:off x="0" y="4925961"/>
            <a:ext cx="2251587" cy="19320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130199"/>
            <a:ext cx="6105427" cy="113014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70"/>
            <a:ext cx="2768863" cy="281576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70515" y="1130300"/>
            <a:ext cx="8249973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139756 h 4508626"/>
              <a:gd name="connsiteX3-7" fmla="*/ 6762786 w 6826313"/>
              <a:gd name="connsiteY3-8" fmla="*/ 2363957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01324 h 4508626"/>
              <a:gd name="connsiteX3-39" fmla="*/ 6762786 w 6826313"/>
              <a:gd name="connsiteY3-40" fmla="*/ 2363957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01324 h 4508626"/>
              <a:gd name="connsiteX3-75" fmla="*/ 6762786 w 6826313"/>
              <a:gd name="connsiteY3-76" fmla="*/ 2363957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544311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01324 h 4508626"/>
              <a:gd name="connsiteX3-111" fmla="*/ 6762786 w 6826313"/>
              <a:gd name="connsiteY3-112" fmla="*/ 2363957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544311 h 4508626"/>
              <a:gd name="connsiteX14-133" fmla="*/ 6821059 w 6826313"/>
              <a:gd name="connsiteY14-134" fmla="*/ 3600361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01324"/>
                </a:lnTo>
                <a:cubicBezTo>
                  <a:pt x="6805137" y="2401324"/>
                  <a:pt x="6783962" y="2363957"/>
                  <a:pt x="6762786" y="2363957"/>
                </a:cubicBez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544311"/>
                </a:lnTo>
                <a:lnTo>
                  <a:pt x="6821059" y="3600361"/>
                </a:lnTo>
                <a:cubicBezTo>
                  <a:pt x="6822810" y="3903116"/>
                  <a:pt x="6824562" y="4205871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631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2453575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25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2891770"/>
            <a:ext cx="4588562" cy="53723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0" y="3618502"/>
            <a:ext cx="4588562" cy="101948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7499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6287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570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030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 rot="19976833">
            <a:off x="677043" y="138257"/>
            <a:ext cx="6581166" cy="6581166"/>
            <a:chOff x="1337912" y="7055318"/>
            <a:chExt cx="4273616" cy="4273616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" t="2701" r="2778" b="2973"/>
            <a:stretch>
              <a:fillRect/>
            </a:stretch>
          </p:blipFill>
          <p:spPr>
            <a:xfrm>
              <a:off x="1337912" y="7064942"/>
              <a:ext cx="4273616" cy="4254367"/>
            </a:xfrm>
            <a:prstGeom prst="ellipse">
              <a:avLst/>
            </a:prstGeom>
          </p:spPr>
        </p:pic>
        <p:sp>
          <p:nvSpPr>
            <p:cNvPr id="13" name="椭圆 12"/>
            <p:cNvSpPr/>
            <p:nvPr userDrawn="1"/>
          </p:nvSpPr>
          <p:spPr>
            <a:xfrm>
              <a:off x="1337912" y="7055317"/>
              <a:ext cx="4273616" cy="4273616"/>
            </a:xfrm>
            <a:prstGeom prst="ellipse">
              <a:avLst/>
            </a:prstGeom>
            <a:solidFill>
              <a:schemeClr val="bg1">
                <a:alpha val="9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387598" y="2391494"/>
            <a:ext cx="5134992" cy="71986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恳请指正</a:t>
            </a:r>
          </a:p>
        </p:txBody>
      </p:sp>
      <p:sp>
        <p:nvSpPr>
          <p:cNvPr id="9" name="任意多边形 25"/>
          <p:cNvSpPr/>
          <p:nvPr userDrawn="1"/>
        </p:nvSpPr>
        <p:spPr>
          <a:xfrm rot="10800000">
            <a:off x="3262047" y="1130300"/>
            <a:ext cx="8258441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-1" fmla="*/ 6762786 w 6826313"/>
              <a:gd name="connsiteY0-2" fmla="*/ 1876457 h 4508626"/>
              <a:gd name="connsiteX1-3" fmla="*/ 6826313 w 6826313"/>
              <a:gd name="connsiteY1-4" fmla="*/ 1876457 h 4508626"/>
              <a:gd name="connsiteX2-5" fmla="*/ 6826313 w 6826313"/>
              <a:gd name="connsiteY2-6" fmla="*/ 2476058 h 4508626"/>
              <a:gd name="connsiteX3-7" fmla="*/ 6762786 w 6826313"/>
              <a:gd name="connsiteY3-8" fmla="*/ 2139756 h 4508626"/>
              <a:gd name="connsiteX4-9" fmla="*/ 6762786 w 6826313"/>
              <a:gd name="connsiteY4-10" fmla="*/ 1876457 h 4508626"/>
              <a:gd name="connsiteX5-11" fmla="*/ 0 w 6826313"/>
              <a:gd name="connsiteY5-12" fmla="*/ 0 h 4508626"/>
              <a:gd name="connsiteX6-13" fmla="*/ 6826313 w 6826313"/>
              <a:gd name="connsiteY6-14" fmla="*/ 0 h 4508626"/>
              <a:gd name="connsiteX7-15" fmla="*/ 6826313 w 6826313"/>
              <a:gd name="connsiteY7-16" fmla="*/ 959382 h 4508626"/>
              <a:gd name="connsiteX8-17" fmla="*/ 6762786 w 6826313"/>
              <a:gd name="connsiteY8-18" fmla="*/ 959382 h 4508626"/>
              <a:gd name="connsiteX9-19" fmla="*/ 6762786 w 6826313"/>
              <a:gd name="connsiteY9-20" fmla="*/ 63527 h 4508626"/>
              <a:gd name="connsiteX10-21" fmla="*/ 63527 w 6826313"/>
              <a:gd name="connsiteY10-22" fmla="*/ 63527 h 4508626"/>
              <a:gd name="connsiteX11-23" fmla="*/ 63527 w 6826313"/>
              <a:gd name="connsiteY11-24" fmla="*/ 4445099 h 4508626"/>
              <a:gd name="connsiteX12-25" fmla="*/ 6762786 w 6826313"/>
              <a:gd name="connsiteY12-26" fmla="*/ 4445099 h 4508626"/>
              <a:gd name="connsiteX13-27" fmla="*/ 6762786 w 6826313"/>
              <a:gd name="connsiteY13-28" fmla="*/ 3756057 h 4508626"/>
              <a:gd name="connsiteX14-29" fmla="*/ 6826313 w 6826313"/>
              <a:gd name="connsiteY14-30" fmla="*/ 3756057 h 4508626"/>
              <a:gd name="connsiteX15-31" fmla="*/ 6826313 w 6826313"/>
              <a:gd name="connsiteY15-32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-33" fmla="*/ 6762786 w 6826313"/>
              <a:gd name="connsiteY0-34" fmla="*/ 1876457 h 4508626"/>
              <a:gd name="connsiteX1-35" fmla="*/ 6826313 w 6826313"/>
              <a:gd name="connsiteY1-36" fmla="*/ 1876457 h 4508626"/>
              <a:gd name="connsiteX2-37" fmla="*/ 6826313 w 6826313"/>
              <a:gd name="connsiteY2-38" fmla="*/ 2476058 h 4508626"/>
              <a:gd name="connsiteX3-39" fmla="*/ 6762786 w 6826313"/>
              <a:gd name="connsiteY3-40" fmla="*/ 2455298 h 4508626"/>
              <a:gd name="connsiteX4-41" fmla="*/ 6762786 w 6826313"/>
              <a:gd name="connsiteY4-42" fmla="*/ 1876457 h 4508626"/>
              <a:gd name="connsiteX5-43" fmla="*/ 0 w 6826313"/>
              <a:gd name="connsiteY5-44" fmla="*/ 0 h 4508626"/>
              <a:gd name="connsiteX6-45" fmla="*/ 6826313 w 6826313"/>
              <a:gd name="connsiteY6-46" fmla="*/ 0 h 4508626"/>
              <a:gd name="connsiteX7-47" fmla="*/ 6826313 w 6826313"/>
              <a:gd name="connsiteY7-48" fmla="*/ 959382 h 4508626"/>
              <a:gd name="connsiteX8-49" fmla="*/ 6762786 w 6826313"/>
              <a:gd name="connsiteY8-50" fmla="*/ 959382 h 4508626"/>
              <a:gd name="connsiteX9-51" fmla="*/ 6762786 w 6826313"/>
              <a:gd name="connsiteY9-52" fmla="*/ 63527 h 4508626"/>
              <a:gd name="connsiteX10-53" fmla="*/ 63527 w 6826313"/>
              <a:gd name="connsiteY10-54" fmla="*/ 63527 h 4508626"/>
              <a:gd name="connsiteX11-55" fmla="*/ 63527 w 6826313"/>
              <a:gd name="connsiteY11-56" fmla="*/ 4445099 h 4508626"/>
              <a:gd name="connsiteX12-57" fmla="*/ 6762786 w 6826313"/>
              <a:gd name="connsiteY12-58" fmla="*/ 4445099 h 4508626"/>
              <a:gd name="connsiteX13-59" fmla="*/ 6762786 w 6826313"/>
              <a:gd name="connsiteY13-60" fmla="*/ 3756057 h 4508626"/>
              <a:gd name="connsiteX14-61" fmla="*/ 6826313 w 6826313"/>
              <a:gd name="connsiteY14-62" fmla="*/ 3756057 h 4508626"/>
              <a:gd name="connsiteX15-63" fmla="*/ 6826313 w 6826313"/>
              <a:gd name="connsiteY15-64" fmla="*/ 4508626 h 4508626"/>
              <a:gd name="connsiteX16-65" fmla="*/ 0 w 6826313"/>
              <a:gd name="connsiteY16-66" fmla="*/ 4508626 h 4508626"/>
              <a:gd name="connsiteX17-67" fmla="*/ 0 w 6826313"/>
              <a:gd name="connsiteY17-68" fmla="*/ 0 h 4508626"/>
              <a:gd name="connsiteX0-69" fmla="*/ 6762786 w 6826313"/>
              <a:gd name="connsiteY0-70" fmla="*/ 1876457 h 4508626"/>
              <a:gd name="connsiteX1-71" fmla="*/ 6826313 w 6826313"/>
              <a:gd name="connsiteY1-72" fmla="*/ 1876457 h 4508626"/>
              <a:gd name="connsiteX2-73" fmla="*/ 6826313 w 6826313"/>
              <a:gd name="connsiteY2-74" fmla="*/ 2476058 h 4508626"/>
              <a:gd name="connsiteX3-75" fmla="*/ 6762786 w 6826313"/>
              <a:gd name="connsiteY3-76" fmla="*/ 2476058 h 4508626"/>
              <a:gd name="connsiteX4-77" fmla="*/ 6762786 w 6826313"/>
              <a:gd name="connsiteY4-78" fmla="*/ 1876457 h 4508626"/>
              <a:gd name="connsiteX5-79" fmla="*/ 0 w 6826313"/>
              <a:gd name="connsiteY5-80" fmla="*/ 0 h 4508626"/>
              <a:gd name="connsiteX6-81" fmla="*/ 6826313 w 6826313"/>
              <a:gd name="connsiteY6-82" fmla="*/ 0 h 4508626"/>
              <a:gd name="connsiteX7-83" fmla="*/ 6826313 w 6826313"/>
              <a:gd name="connsiteY7-84" fmla="*/ 959382 h 4508626"/>
              <a:gd name="connsiteX8-85" fmla="*/ 6762786 w 6826313"/>
              <a:gd name="connsiteY8-86" fmla="*/ 959382 h 4508626"/>
              <a:gd name="connsiteX9-87" fmla="*/ 6762786 w 6826313"/>
              <a:gd name="connsiteY9-88" fmla="*/ 63527 h 4508626"/>
              <a:gd name="connsiteX10-89" fmla="*/ 63527 w 6826313"/>
              <a:gd name="connsiteY10-90" fmla="*/ 63527 h 4508626"/>
              <a:gd name="connsiteX11-91" fmla="*/ 63527 w 6826313"/>
              <a:gd name="connsiteY11-92" fmla="*/ 4445099 h 4508626"/>
              <a:gd name="connsiteX12-93" fmla="*/ 6762786 w 6826313"/>
              <a:gd name="connsiteY12-94" fmla="*/ 4445099 h 4508626"/>
              <a:gd name="connsiteX13-95" fmla="*/ 6762786 w 6826313"/>
              <a:gd name="connsiteY13-96" fmla="*/ 3756057 h 4508626"/>
              <a:gd name="connsiteX14-97" fmla="*/ 6826313 w 6826313"/>
              <a:gd name="connsiteY14-98" fmla="*/ 3756057 h 4508626"/>
              <a:gd name="connsiteX15-99" fmla="*/ 6826313 w 6826313"/>
              <a:gd name="connsiteY15-100" fmla="*/ 4508626 h 4508626"/>
              <a:gd name="connsiteX16-101" fmla="*/ 0 w 6826313"/>
              <a:gd name="connsiteY16-102" fmla="*/ 4508626 h 4508626"/>
              <a:gd name="connsiteX17-103" fmla="*/ 0 w 6826313"/>
              <a:gd name="connsiteY17-104" fmla="*/ 0 h 4508626"/>
              <a:gd name="connsiteX0-105" fmla="*/ 6762786 w 6826313"/>
              <a:gd name="connsiteY0-106" fmla="*/ 1876457 h 4508626"/>
              <a:gd name="connsiteX1-107" fmla="*/ 6826313 w 6826313"/>
              <a:gd name="connsiteY1-108" fmla="*/ 1876457 h 4508626"/>
              <a:gd name="connsiteX2-109" fmla="*/ 6826313 w 6826313"/>
              <a:gd name="connsiteY2-110" fmla="*/ 2476058 h 4508626"/>
              <a:gd name="connsiteX3-111" fmla="*/ 6762786 w 6826313"/>
              <a:gd name="connsiteY3-112" fmla="*/ 2476058 h 4508626"/>
              <a:gd name="connsiteX4-113" fmla="*/ 6762786 w 6826313"/>
              <a:gd name="connsiteY4-114" fmla="*/ 1876457 h 4508626"/>
              <a:gd name="connsiteX5-115" fmla="*/ 0 w 6826313"/>
              <a:gd name="connsiteY5-116" fmla="*/ 0 h 4508626"/>
              <a:gd name="connsiteX6-117" fmla="*/ 6826313 w 6826313"/>
              <a:gd name="connsiteY6-118" fmla="*/ 0 h 4508626"/>
              <a:gd name="connsiteX7-119" fmla="*/ 6826313 w 6826313"/>
              <a:gd name="connsiteY7-120" fmla="*/ 959382 h 4508626"/>
              <a:gd name="connsiteX8-121" fmla="*/ 6762786 w 6826313"/>
              <a:gd name="connsiteY8-122" fmla="*/ 959382 h 4508626"/>
              <a:gd name="connsiteX9-123" fmla="*/ 6762786 w 6826313"/>
              <a:gd name="connsiteY9-124" fmla="*/ 63527 h 4508626"/>
              <a:gd name="connsiteX10-125" fmla="*/ 63527 w 6826313"/>
              <a:gd name="connsiteY10-126" fmla="*/ 63527 h 4508626"/>
              <a:gd name="connsiteX11-127" fmla="*/ 63527 w 6826313"/>
              <a:gd name="connsiteY11-128" fmla="*/ 4445099 h 4508626"/>
              <a:gd name="connsiteX12-129" fmla="*/ 6762786 w 6826313"/>
              <a:gd name="connsiteY12-130" fmla="*/ 4445099 h 4508626"/>
              <a:gd name="connsiteX13-131" fmla="*/ 6762786 w 6826313"/>
              <a:gd name="connsiteY13-132" fmla="*/ 3403147 h 4508626"/>
              <a:gd name="connsiteX14-133" fmla="*/ 6826313 w 6826313"/>
              <a:gd name="connsiteY14-134" fmla="*/ 3756057 h 4508626"/>
              <a:gd name="connsiteX15-135" fmla="*/ 6826313 w 6826313"/>
              <a:gd name="connsiteY15-136" fmla="*/ 4508626 h 4508626"/>
              <a:gd name="connsiteX16-137" fmla="*/ 0 w 6826313"/>
              <a:gd name="connsiteY16-138" fmla="*/ 4508626 h 4508626"/>
              <a:gd name="connsiteX17-139" fmla="*/ 0 w 6826313"/>
              <a:gd name="connsiteY17-140" fmla="*/ 0 h 4508626"/>
              <a:gd name="connsiteX0-141" fmla="*/ 6762786 w 6829816"/>
              <a:gd name="connsiteY0-142" fmla="*/ 1876457 h 4508626"/>
              <a:gd name="connsiteX1-143" fmla="*/ 6826313 w 6829816"/>
              <a:gd name="connsiteY1-144" fmla="*/ 1876457 h 4508626"/>
              <a:gd name="connsiteX2-145" fmla="*/ 6826313 w 6829816"/>
              <a:gd name="connsiteY2-146" fmla="*/ 2476058 h 4508626"/>
              <a:gd name="connsiteX3-147" fmla="*/ 6762786 w 6829816"/>
              <a:gd name="connsiteY3-148" fmla="*/ 2476058 h 4508626"/>
              <a:gd name="connsiteX4-149" fmla="*/ 6762786 w 6829816"/>
              <a:gd name="connsiteY4-150" fmla="*/ 1876457 h 4508626"/>
              <a:gd name="connsiteX5-151" fmla="*/ 0 w 6829816"/>
              <a:gd name="connsiteY5-152" fmla="*/ 0 h 4508626"/>
              <a:gd name="connsiteX6-153" fmla="*/ 6826313 w 6829816"/>
              <a:gd name="connsiteY6-154" fmla="*/ 0 h 4508626"/>
              <a:gd name="connsiteX7-155" fmla="*/ 6826313 w 6829816"/>
              <a:gd name="connsiteY7-156" fmla="*/ 959382 h 4508626"/>
              <a:gd name="connsiteX8-157" fmla="*/ 6762786 w 6829816"/>
              <a:gd name="connsiteY8-158" fmla="*/ 959382 h 4508626"/>
              <a:gd name="connsiteX9-159" fmla="*/ 6762786 w 6829816"/>
              <a:gd name="connsiteY9-160" fmla="*/ 63527 h 4508626"/>
              <a:gd name="connsiteX10-161" fmla="*/ 63527 w 6829816"/>
              <a:gd name="connsiteY10-162" fmla="*/ 63527 h 4508626"/>
              <a:gd name="connsiteX11-163" fmla="*/ 63527 w 6829816"/>
              <a:gd name="connsiteY11-164" fmla="*/ 4445099 h 4508626"/>
              <a:gd name="connsiteX12-165" fmla="*/ 6762786 w 6829816"/>
              <a:gd name="connsiteY12-166" fmla="*/ 4445099 h 4508626"/>
              <a:gd name="connsiteX13-167" fmla="*/ 6762786 w 6829816"/>
              <a:gd name="connsiteY13-168" fmla="*/ 3403147 h 4508626"/>
              <a:gd name="connsiteX14-169" fmla="*/ 6829816 w 6829816"/>
              <a:gd name="connsiteY14-170" fmla="*/ 3415603 h 4508626"/>
              <a:gd name="connsiteX15-171" fmla="*/ 6826313 w 6829816"/>
              <a:gd name="connsiteY15-172" fmla="*/ 4508626 h 4508626"/>
              <a:gd name="connsiteX16-173" fmla="*/ 0 w 6829816"/>
              <a:gd name="connsiteY16-174" fmla="*/ 4508626 h 4508626"/>
              <a:gd name="connsiteX17-175" fmla="*/ 0 w 6829816"/>
              <a:gd name="connsiteY17-176" fmla="*/ 0 h 4508626"/>
              <a:gd name="connsiteX0-177" fmla="*/ 6762786 w 6833319"/>
              <a:gd name="connsiteY0-178" fmla="*/ 1876457 h 4508626"/>
              <a:gd name="connsiteX1-179" fmla="*/ 6826313 w 6833319"/>
              <a:gd name="connsiteY1-180" fmla="*/ 1876457 h 4508626"/>
              <a:gd name="connsiteX2-181" fmla="*/ 6826313 w 6833319"/>
              <a:gd name="connsiteY2-182" fmla="*/ 2476058 h 4508626"/>
              <a:gd name="connsiteX3-183" fmla="*/ 6762786 w 6833319"/>
              <a:gd name="connsiteY3-184" fmla="*/ 2476058 h 4508626"/>
              <a:gd name="connsiteX4-185" fmla="*/ 6762786 w 6833319"/>
              <a:gd name="connsiteY4-186" fmla="*/ 1876457 h 4508626"/>
              <a:gd name="connsiteX5-187" fmla="*/ 0 w 6833319"/>
              <a:gd name="connsiteY5-188" fmla="*/ 0 h 4508626"/>
              <a:gd name="connsiteX6-189" fmla="*/ 6826313 w 6833319"/>
              <a:gd name="connsiteY6-190" fmla="*/ 0 h 4508626"/>
              <a:gd name="connsiteX7-191" fmla="*/ 6826313 w 6833319"/>
              <a:gd name="connsiteY7-192" fmla="*/ 959382 h 4508626"/>
              <a:gd name="connsiteX8-193" fmla="*/ 6762786 w 6833319"/>
              <a:gd name="connsiteY8-194" fmla="*/ 959382 h 4508626"/>
              <a:gd name="connsiteX9-195" fmla="*/ 6762786 w 6833319"/>
              <a:gd name="connsiteY9-196" fmla="*/ 63527 h 4508626"/>
              <a:gd name="connsiteX10-197" fmla="*/ 63527 w 6833319"/>
              <a:gd name="connsiteY10-198" fmla="*/ 63527 h 4508626"/>
              <a:gd name="connsiteX11-199" fmla="*/ 63527 w 6833319"/>
              <a:gd name="connsiteY11-200" fmla="*/ 4445099 h 4508626"/>
              <a:gd name="connsiteX12-201" fmla="*/ 6762786 w 6833319"/>
              <a:gd name="connsiteY12-202" fmla="*/ 4445099 h 4508626"/>
              <a:gd name="connsiteX13-203" fmla="*/ 6762786 w 6833319"/>
              <a:gd name="connsiteY13-204" fmla="*/ 3403147 h 4508626"/>
              <a:gd name="connsiteX14-205" fmla="*/ 6833319 w 6833319"/>
              <a:gd name="connsiteY14-206" fmla="*/ 3394844 h 4508626"/>
              <a:gd name="connsiteX15-207" fmla="*/ 6826313 w 6833319"/>
              <a:gd name="connsiteY15-208" fmla="*/ 4508626 h 4508626"/>
              <a:gd name="connsiteX16-209" fmla="*/ 0 w 6833319"/>
              <a:gd name="connsiteY16-210" fmla="*/ 4508626 h 4508626"/>
              <a:gd name="connsiteX17-211" fmla="*/ 0 w 6833319"/>
              <a:gd name="connsiteY17-212" fmla="*/ 0 h 45086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  <a:cxn ang="0">
                <a:pos x="connsiteX17-67" y="connsiteY17-68"/>
              </a:cxn>
            </a:cxnLst>
            <a:rect l="l" t="t" r="r" b="b"/>
            <a:pathLst>
              <a:path w="6833319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76058"/>
                </a:lnTo>
                <a:lnTo>
                  <a:pt x="6762786" y="2476058"/>
                </a:ln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403147"/>
                </a:lnTo>
                <a:lnTo>
                  <a:pt x="6833319" y="3394844"/>
                </a:lnTo>
                <a:cubicBezTo>
                  <a:pt x="6832151" y="3759185"/>
                  <a:pt x="6827481" y="4144285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69"/>
            <a:ext cx="2768863" cy="310527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414319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2024/4/30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9" name="Group 8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Freeform: Shape 11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869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62000">
              <a:schemeClr val="accent1"/>
            </a:gs>
            <a:gs pos="0">
              <a:schemeClr val="accent1">
                <a:alpha val="6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0FD744C-2155-03D1-ACF3-9E4408FCED2E}"/>
              </a:ext>
            </a:extLst>
          </p:cNvPr>
          <p:cNvGrpSpPr/>
          <p:nvPr/>
        </p:nvGrpSpPr>
        <p:grpSpPr>
          <a:xfrm>
            <a:off x="1" y="-1"/>
            <a:ext cx="12191999" cy="6858001"/>
            <a:chOff x="1" y="-1"/>
            <a:chExt cx="12191999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3B93DF-3BA2-A816-F780-C7715C483AEA}"/>
                </a:ext>
              </a:extLst>
            </p:cNvPr>
            <p:cNvGrpSpPr/>
            <p:nvPr/>
          </p:nvGrpSpPr>
          <p:grpSpPr>
            <a:xfrm>
              <a:off x="3473241" y="-1"/>
              <a:ext cx="8718759" cy="5755823"/>
              <a:chOff x="3473241" y="-1"/>
              <a:chExt cx="8718759" cy="575582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F73B52B-1DDD-01A1-5001-4F78DA07B36E}"/>
                  </a:ext>
                </a:extLst>
              </p:cNvPr>
              <p:cNvGrpSpPr/>
              <p:nvPr/>
            </p:nvGrpSpPr>
            <p:grpSpPr>
              <a:xfrm>
                <a:off x="4249458" y="-1"/>
                <a:ext cx="7942542" cy="5755823"/>
                <a:chOff x="4249458" y="-1"/>
                <a:chExt cx="7942542" cy="5755823"/>
              </a:xfrm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3099241-B9A1-7EA8-060E-81648573777F}"/>
                    </a:ext>
                  </a:extLst>
                </p:cNvPr>
                <p:cNvSpPr/>
                <p:nvPr/>
              </p:nvSpPr>
              <p:spPr>
                <a:xfrm>
                  <a:off x="4249458" y="0"/>
                  <a:ext cx="7811914" cy="5755822"/>
                </a:xfrm>
                <a:custGeom>
                  <a:avLst/>
                  <a:gdLst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6" fmla="*/ 91440 w 7977291"/>
                    <a:gd name="connsiteY6" fmla="*/ 91440 h 5458070"/>
                    <a:gd name="connsiteX0" fmla="*/ 7943867 w 7943867"/>
                    <a:gd name="connsiteY0" fmla="*/ 0 h 5458070"/>
                    <a:gd name="connsiteX1" fmla="*/ 7943867 w 7943867"/>
                    <a:gd name="connsiteY1" fmla="*/ 5402595 h 5458070"/>
                    <a:gd name="connsiteX2" fmla="*/ 7794066 w 7943867"/>
                    <a:gd name="connsiteY2" fmla="*/ 5420409 h 5458070"/>
                    <a:gd name="connsiteX3" fmla="*/ 7050545 w 7943867"/>
                    <a:gd name="connsiteY3" fmla="*/ 5458070 h 5458070"/>
                    <a:gd name="connsiteX4" fmla="*/ 1324 w 7943867"/>
                    <a:gd name="connsiteY4" fmla="*/ 128686 h 5458070"/>
                    <a:gd name="connsiteX5" fmla="*/ 58016 w 7943867"/>
                    <a:gd name="connsiteY5" fmla="*/ 91440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286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2543" h="5458070">
                      <a:moveTo>
                        <a:pt x="7942543" y="0"/>
                      </a:moveTo>
                      <a:lnTo>
                        <a:pt x="7942543" y="5402595"/>
                      </a:lnTo>
                      <a:lnTo>
                        <a:pt x="7792742" y="5420409"/>
                      </a:lnTo>
                      <a:cubicBezTo>
                        <a:pt x="7548236" y="5445315"/>
                        <a:pt x="7300197" y="5458070"/>
                        <a:pt x="7049221" y="5458070"/>
                      </a:cubicBezTo>
                      <a:cubicBezTo>
                        <a:pt x="3717756" y="5458070"/>
                        <a:pt x="694178" y="3143925"/>
                        <a:pt x="0" y="14386"/>
                      </a:cubicBezTo>
                    </a:path>
                  </a:pathLst>
                </a:custGeom>
                <a:noFill/>
                <a:ln w="5080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C6DE85C-48B8-EC73-AD9A-F4EDC6C29B2A}"/>
                    </a:ext>
                  </a:extLst>
                </p:cNvPr>
                <p:cNvSpPr/>
                <p:nvPr/>
              </p:nvSpPr>
              <p:spPr>
                <a:xfrm>
                  <a:off x="4580225" y="-1"/>
                  <a:ext cx="7611775" cy="5631543"/>
                </a:xfrm>
                <a:custGeom>
                  <a:avLst/>
                  <a:gdLst>
                    <a:gd name="connsiteX0" fmla="*/ 0 w 7499473"/>
                    <a:gd name="connsiteY0" fmla="*/ 0 h 5377543"/>
                    <a:gd name="connsiteX1" fmla="*/ 7499473 w 7499473"/>
                    <a:gd name="connsiteY1" fmla="*/ 0 h 5377543"/>
                    <a:gd name="connsiteX2" fmla="*/ 7499473 w 7499473"/>
                    <a:gd name="connsiteY2" fmla="*/ 5316351 h 5377543"/>
                    <a:gd name="connsiteX3" fmla="*/ 7492071 w 7499473"/>
                    <a:gd name="connsiteY3" fmla="*/ 5317510 h 5377543"/>
                    <a:gd name="connsiteX4" fmla="*/ 6589611 w 7499473"/>
                    <a:gd name="connsiteY4" fmla="*/ 5377543 h 5377543"/>
                    <a:gd name="connsiteX5" fmla="*/ 1431 w 7499473"/>
                    <a:gd name="connsiteY5" fmla="*/ 8020 h 5377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499473" h="5377543">
                      <a:moveTo>
                        <a:pt x="0" y="0"/>
                      </a:moveTo>
                      <a:lnTo>
                        <a:pt x="7499473" y="0"/>
                      </a:lnTo>
                      <a:lnTo>
                        <a:pt x="7499473" y="5316351"/>
                      </a:lnTo>
                      <a:lnTo>
                        <a:pt x="7492071" y="5317510"/>
                      </a:lnTo>
                      <a:cubicBezTo>
                        <a:pt x="7196886" y="5357102"/>
                        <a:pt x="6895636" y="5377543"/>
                        <a:pt x="6589611" y="5377543"/>
                      </a:cubicBezTo>
                      <a:cubicBezTo>
                        <a:pt x="3339855" y="5377543"/>
                        <a:pt x="628496" y="3072400"/>
                        <a:pt x="1431" y="8020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r="-31979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/>
                  <a:endParaRPr lang="zh-CN" altLang="en-US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8AC44C-84D4-1A3E-E460-F674DAA7931E}"/>
                  </a:ext>
                </a:extLst>
              </p:cNvPr>
              <p:cNvSpPr/>
              <p:nvPr/>
            </p:nvSpPr>
            <p:spPr>
              <a:xfrm flipH="1">
                <a:off x="3473241" y="0"/>
                <a:ext cx="2213968" cy="1030522"/>
              </a:xfrm>
              <a:custGeom>
                <a:avLst/>
                <a:gdLst>
                  <a:gd name="connsiteX0" fmla="*/ 2213968 w 2213968"/>
                  <a:gd name="connsiteY0" fmla="*/ 0 h 1030522"/>
                  <a:gd name="connsiteX1" fmla="*/ 0 w 2213968"/>
                  <a:gd name="connsiteY1" fmla="*/ 0 h 1030522"/>
                  <a:gd name="connsiteX2" fmla="*/ 1670 w 2213968"/>
                  <a:gd name="connsiteY2" fmla="*/ 33071 h 1030522"/>
                  <a:gd name="connsiteX3" fmla="*/ 1106984 w 2213968"/>
                  <a:gd name="connsiteY3" fmla="*/ 1030522 h 1030522"/>
                  <a:gd name="connsiteX4" fmla="*/ 2212298 w 2213968"/>
                  <a:gd name="connsiteY4" fmla="*/ 33071 h 103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968" h="1030522">
                    <a:moveTo>
                      <a:pt x="2213968" y="0"/>
                    </a:moveTo>
                    <a:lnTo>
                      <a:pt x="0" y="0"/>
                    </a:lnTo>
                    <a:lnTo>
                      <a:pt x="1670" y="33071"/>
                    </a:lnTo>
                    <a:cubicBezTo>
                      <a:pt x="58567" y="593324"/>
                      <a:pt x="531719" y="1030522"/>
                      <a:pt x="1106984" y="1030522"/>
                    </a:cubicBezTo>
                    <a:cubicBezTo>
                      <a:pt x="1682249" y="1030522"/>
                      <a:pt x="2155401" y="593324"/>
                      <a:pt x="2212298" y="33071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254000" dist="190500" dir="5400000" algn="ctr" rotWithShape="0">
                  <a:schemeClr val="accent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1FADCD-5ABA-7E8C-2826-75B1E5BDDD65}"/>
                </a:ext>
              </a:extLst>
            </p:cNvPr>
            <p:cNvSpPr/>
            <p:nvPr/>
          </p:nvSpPr>
          <p:spPr>
            <a:xfrm flipH="1">
              <a:off x="1" y="5927780"/>
              <a:ext cx="1114877" cy="930220"/>
            </a:xfrm>
            <a:custGeom>
              <a:avLst/>
              <a:gdLst>
                <a:gd name="connsiteX0" fmla="*/ 1114877 w 1114877"/>
                <a:gd name="connsiteY0" fmla="*/ 0 h 930220"/>
                <a:gd name="connsiteX1" fmla="*/ 1036942 w 1114877"/>
                <a:gd name="connsiteY1" fmla="*/ 3445 h 930220"/>
                <a:gd name="connsiteX2" fmla="*/ 248 w 1114877"/>
                <a:gd name="connsiteY2" fmla="*/ 928832 h 930220"/>
                <a:gd name="connsiteX3" fmla="*/ 0 w 1114877"/>
                <a:gd name="connsiteY3" fmla="*/ 930220 h 930220"/>
                <a:gd name="connsiteX4" fmla="*/ 1114877 w 1114877"/>
                <a:gd name="connsiteY4" fmla="*/ 930220 h 93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877" h="930220">
                  <a:moveTo>
                    <a:pt x="1114877" y="0"/>
                  </a:moveTo>
                  <a:lnTo>
                    <a:pt x="1036942" y="3445"/>
                  </a:lnTo>
                  <a:cubicBezTo>
                    <a:pt x="521171" y="49251"/>
                    <a:pt x="102067" y="431254"/>
                    <a:pt x="248" y="928832"/>
                  </a:cubicBezTo>
                  <a:lnTo>
                    <a:pt x="0" y="930220"/>
                  </a:lnTo>
                  <a:lnTo>
                    <a:pt x="1114877" y="930220"/>
                  </a:ln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D02BFC-E8EE-4550-6A4F-32197BE1777C}"/>
                </a:ext>
              </a:extLst>
            </p:cNvPr>
            <p:cNvSpPr/>
            <p:nvPr/>
          </p:nvSpPr>
          <p:spPr>
            <a:xfrm>
              <a:off x="5054477" y="3414252"/>
              <a:ext cx="7137523" cy="3443748"/>
            </a:xfrm>
            <a:custGeom>
              <a:avLst/>
              <a:gdLst>
                <a:gd name="connsiteX0" fmla="*/ 4219951 w 7137523"/>
                <a:gd name="connsiteY0" fmla="*/ 0 h 3443748"/>
                <a:gd name="connsiteX1" fmla="*/ 6969261 w 7137523"/>
                <a:gd name="connsiteY1" fmla="*/ 991645 h 3443748"/>
                <a:gd name="connsiteX2" fmla="*/ 7137523 w 7137523"/>
                <a:gd name="connsiteY2" fmla="*/ 1142298 h 3443748"/>
                <a:gd name="connsiteX3" fmla="*/ 7137523 w 7137523"/>
                <a:gd name="connsiteY3" fmla="*/ 3443748 h 3443748"/>
                <a:gd name="connsiteX4" fmla="*/ 0 w 7137523"/>
                <a:gd name="connsiteY4" fmla="*/ 3443748 h 3443748"/>
                <a:gd name="connsiteX5" fmla="*/ 916 w 7137523"/>
                <a:gd name="connsiteY5" fmla="*/ 3438614 h 3443748"/>
                <a:gd name="connsiteX6" fmla="*/ 4219951 w 7137523"/>
                <a:gd name="connsiteY6" fmla="*/ 0 h 344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7523" h="3443748">
                  <a:moveTo>
                    <a:pt x="4219951" y="0"/>
                  </a:moveTo>
                  <a:cubicBezTo>
                    <a:pt x="5265159" y="0"/>
                    <a:pt x="6223400" y="372353"/>
                    <a:pt x="6969261" y="991645"/>
                  </a:cubicBezTo>
                  <a:lnTo>
                    <a:pt x="7137523" y="1142298"/>
                  </a:lnTo>
                  <a:lnTo>
                    <a:pt x="7137523" y="3443748"/>
                  </a:lnTo>
                  <a:lnTo>
                    <a:pt x="0" y="3443748"/>
                  </a:lnTo>
                  <a:lnTo>
                    <a:pt x="916" y="3438614"/>
                  </a:lnTo>
                  <a:cubicBezTo>
                    <a:pt x="402485" y="1476201"/>
                    <a:pt x="2138825" y="0"/>
                    <a:pt x="4219951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8" name="Circle: Hollow 17">
              <a:extLst>
                <a:ext uri="{FF2B5EF4-FFF2-40B4-BE49-F238E27FC236}">
                  <a16:creationId xmlns:a16="http://schemas.microsoft.com/office/drawing/2014/main" id="{86AE7936-CB84-594A-9BB1-2ED9F9739CF9}"/>
                </a:ext>
              </a:extLst>
            </p:cNvPr>
            <p:cNvSpPr/>
            <p:nvPr/>
          </p:nvSpPr>
          <p:spPr>
            <a:xfrm>
              <a:off x="278494" y="1834593"/>
              <a:ext cx="1114877" cy="1114877"/>
            </a:xfrm>
            <a:prstGeom prst="donut">
              <a:avLst/>
            </a:prstGeom>
            <a:gradFill flip="none" rotWithShape="1">
              <a:gsLst>
                <a:gs pos="0">
                  <a:schemeClr val="accent2">
                    <a:alpha val="82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3090289"/>
            <a:ext cx="4882719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0" y="3686918"/>
            <a:ext cx="488271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2024/4/30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4834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947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7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gradFill>
          <a:gsLst>
            <a:gs pos="62000">
              <a:schemeClr val="accent1"/>
            </a:gs>
            <a:gs pos="0">
              <a:schemeClr val="accent1">
                <a:alpha val="60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2D5D97D-A543-B8CD-0444-AE4B60164D02}"/>
              </a:ext>
            </a:extLst>
          </p:cNvPr>
          <p:cNvGrpSpPr/>
          <p:nvPr/>
        </p:nvGrpSpPr>
        <p:grpSpPr>
          <a:xfrm>
            <a:off x="1" y="-1"/>
            <a:ext cx="12191999" cy="6858001"/>
            <a:chOff x="1" y="-1"/>
            <a:chExt cx="12191999" cy="68580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089BD3-5298-0617-A99F-C6240D12D1D3}"/>
                </a:ext>
              </a:extLst>
            </p:cNvPr>
            <p:cNvGrpSpPr/>
            <p:nvPr/>
          </p:nvGrpSpPr>
          <p:grpSpPr>
            <a:xfrm>
              <a:off x="3473241" y="-1"/>
              <a:ext cx="8718759" cy="5755823"/>
              <a:chOff x="3473241" y="-1"/>
              <a:chExt cx="8718759" cy="575582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5F0D8EE-3E74-5D55-69AB-B21652F7D1B5}"/>
                  </a:ext>
                </a:extLst>
              </p:cNvPr>
              <p:cNvGrpSpPr/>
              <p:nvPr/>
            </p:nvGrpSpPr>
            <p:grpSpPr>
              <a:xfrm>
                <a:off x="4249458" y="-1"/>
                <a:ext cx="7942542" cy="5755823"/>
                <a:chOff x="4249458" y="-1"/>
                <a:chExt cx="7942542" cy="5755823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6992E77-8792-2201-9442-6DD504C95230}"/>
                    </a:ext>
                  </a:extLst>
                </p:cNvPr>
                <p:cNvSpPr/>
                <p:nvPr/>
              </p:nvSpPr>
              <p:spPr>
                <a:xfrm>
                  <a:off x="4249458" y="0"/>
                  <a:ext cx="7811914" cy="5755822"/>
                </a:xfrm>
                <a:custGeom>
                  <a:avLst/>
                  <a:gdLst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0" fmla="*/ 0 w 7977291"/>
                    <a:gd name="connsiteY0" fmla="*/ 0 h 5458070"/>
                    <a:gd name="connsiteX1" fmla="*/ 7977291 w 7977291"/>
                    <a:gd name="connsiteY1" fmla="*/ 0 h 5458070"/>
                    <a:gd name="connsiteX2" fmla="*/ 7977291 w 7977291"/>
                    <a:gd name="connsiteY2" fmla="*/ 5402595 h 5458070"/>
                    <a:gd name="connsiteX3" fmla="*/ 7827490 w 7977291"/>
                    <a:gd name="connsiteY3" fmla="*/ 5420409 h 5458070"/>
                    <a:gd name="connsiteX4" fmla="*/ 7083969 w 7977291"/>
                    <a:gd name="connsiteY4" fmla="*/ 5458070 h 5458070"/>
                    <a:gd name="connsiteX5" fmla="*/ 34748 w 7977291"/>
                    <a:gd name="connsiteY5" fmla="*/ 128686 h 5458070"/>
                    <a:gd name="connsiteX6" fmla="*/ 91440 w 7977291"/>
                    <a:gd name="connsiteY6" fmla="*/ 91440 h 5458070"/>
                    <a:gd name="connsiteX0" fmla="*/ 7943867 w 7943867"/>
                    <a:gd name="connsiteY0" fmla="*/ 0 h 5458070"/>
                    <a:gd name="connsiteX1" fmla="*/ 7943867 w 7943867"/>
                    <a:gd name="connsiteY1" fmla="*/ 5402595 h 5458070"/>
                    <a:gd name="connsiteX2" fmla="*/ 7794066 w 7943867"/>
                    <a:gd name="connsiteY2" fmla="*/ 5420409 h 5458070"/>
                    <a:gd name="connsiteX3" fmla="*/ 7050545 w 7943867"/>
                    <a:gd name="connsiteY3" fmla="*/ 5458070 h 5458070"/>
                    <a:gd name="connsiteX4" fmla="*/ 1324 w 7943867"/>
                    <a:gd name="connsiteY4" fmla="*/ 128686 h 5458070"/>
                    <a:gd name="connsiteX5" fmla="*/ 58016 w 7943867"/>
                    <a:gd name="connsiteY5" fmla="*/ 91440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286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  <a:gd name="connsiteX0" fmla="*/ 7942543 w 7942543"/>
                    <a:gd name="connsiteY0" fmla="*/ 0 h 5458070"/>
                    <a:gd name="connsiteX1" fmla="*/ 7942543 w 7942543"/>
                    <a:gd name="connsiteY1" fmla="*/ 5402595 h 5458070"/>
                    <a:gd name="connsiteX2" fmla="*/ 7792742 w 7942543"/>
                    <a:gd name="connsiteY2" fmla="*/ 5420409 h 5458070"/>
                    <a:gd name="connsiteX3" fmla="*/ 7049221 w 7942543"/>
                    <a:gd name="connsiteY3" fmla="*/ 5458070 h 5458070"/>
                    <a:gd name="connsiteX4" fmla="*/ 0 w 7942543"/>
                    <a:gd name="connsiteY4" fmla="*/ 14386 h 5458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2543" h="5458070">
                      <a:moveTo>
                        <a:pt x="7942543" y="0"/>
                      </a:moveTo>
                      <a:lnTo>
                        <a:pt x="7942543" y="5402595"/>
                      </a:lnTo>
                      <a:lnTo>
                        <a:pt x="7792742" y="5420409"/>
                      </a:lnTo>
                      <a:cubicBezTo>
                        <a:pt x="7548236" y="5445315"/>
                        <a:pt x="7300197" y="5458070"/>
                        <a:pt x="7049221" y="5458070"/>
                      </a:cubicBezTo>
                      <a:cubicBezTo>
                        <a:pt x="3717756" y="5458070"/>
                        <a:pt x="694178" y="3143925"/>
                        <a:pt x="0" y="14386"/>
                      </a:cubicBezTo>
                    </a:path>
                  </a:pathLst>
                </a:custGeom>
                <a:noFill/>
                <a:ln w="50800">
                  <a:gradFill flip="none" rotWithShape="1"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 algn="ctr"/>
                  <a:endParaRPr lang="zh-CN" alt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F0088A4-B8E5-5B01-12B4-7CD83855C51B}"/>
                    </a:ext>
                  </a:extLst>
                </p:cNvPr>
                <p:cNvSpPr/>
                <p:nvPr/>
              </p:nvSpPr>
              <p:spPr>
                <a:xfrm>
                  <a:off x="4580225" y="-1"/>
                  <a:ext cx="7611775" cy="5631543"/>
                </a:xfrm>
                <a:custGeom>
                  <a:avLst/>
                  <a:gdLst>
                    <a:gd name="connsiteX0" fmla="*/ 0 w 7499473"/>
                    <a:gd name="connsiteY0" fmla="*/ 0 h 5377543"/>
                    <a:gd name="connsiteX1" fmla="*/ 7499473 w 7499473"/>
                    <a:gd name="connsiteY1" fmla="*/ 0 h 5377543"/>
                    <a:gd name="connsiteX2" fmla="*/ 7499473 w 7499473"/>
                    <a:gd name="connsiteY2" fmla="*/ 5316351 h 5377543"/>
                    <a:gd name="connsiteX3" fmla="*/ 7492071 w 7499473"/>
                    <a:gd name="connsiteY3" fmla="*/ 5317510 h 5377543"/>
                    <a:gd name="connsiteX4" fmla="*/ 6589611 w 7499473"/>
                    <a:gd name="connsiteY4" fmla="*/ 5377543 h 5377543"/>
                    <a:gd name="connsiteX5" fmla="*/ 1431 w 7499473"/>
                    <a:gd name="connsiteY5" fmla="*/ 8020 h 5377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499473" h="5377543">
                      <a:moveTo>
                        <a:pt x="0" y="0"/>
                      </a:moveTo>
                      <a:lnTo>
                        <a:pt x="7499473" y="0"/>
                      </a:lnTo>
                      <a:lnTo>
                        <a:pt x="7499473" y="5316351"/>
                      </a:lnTo>
                      <a:lnTo>
                        <a:pt x="7492071" y="5317510"/>
                      </a:lnTo>
                      <a:cubicBezTo>
                        <a:pt x="7196886" y="5357102"/>
                        <a:pt x="6895636" y="5377543"/>
                        <a:pt x="6589611" y="5377543"/>
                      </a:cubicBezTo>
                      <a:cubicBezTo>
                        <a:pt x="3339855" y="5377543"/>
                        <a:pt x="628496" y="3072400"/>
                        <a:pt x="1431" y="8020"/>
                      </a:cubicBezTo>
                      <a:close/>
                    </a:path>
                  </a:pathLst>
                </a:custGeom>
                <a:blipFill rotWithShape="0">
                  <a:blip r:embed="rId2"/>
                  <a:srcRect/>
                  <a:stretch>
                    <a:fillRect r="-31979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lvl="0"/>
                  <a:endParaRPr lang="zh-CN" altLang="en-US"/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495A7A1-17F2-7B88-8E3A-D912887741B9}"/>
                  </a:ext>
                </a:extLst>
              </p:cNvPr>
              <p:cNvSpPr/>
              <p:nvPr/>
            </p:nvSpPr>
            <p:spPr>
              <a:xfrm flipH="1">
                <a:off x="3473241" y="0"/>
                <a:ext cx="2213968" cy="1030522"/>
              </a:xfrm>
              <a:custGeom>
                <a:avLst/>
                <a:gdLst>
                  <a:gd name="connsiteX0" fmla="*/ 2213968 w 2213968"/>
                  <a:gd name="connsiteY0" fmla="*/ 0 h 1030522"/>
                  <a:gd name="connsiteX1" fmla="*/ 0 w 2213968"/>
                  <a:gd name="connsiteY1" fmla="*/ 0 h 1030522"/>
                  <a:gd name="connsiteX2" fmla="*/ 1670 w 2213968"/>
                  <a:gd name="connsiteY2" fmla="*/ 33071 h 1030522"/>
                  <a:gd name="connsiteX3" fmla="*/ 1106984 w 2213968"/>
                  <a:gd name="connsiteY3" fmla="*/ 1030522 h 1030522"/>
                  <a:gd name="connsiteX4" fmla="*/ 2212298 w 2213968"/>
                  <a:gd name="connsiteY4" fmla="*/ 33071 h 103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968" h="1030522">
                    <a:moveTo>
                      <a:pt x="2213968" y="0"/>
                    </a:moveTo>
                    <a:lnTo>
                      <a:pt x="0" y="0"/>
                    </a:lnTo>
                    <a:lnTo>
                      <a:pt x="1670" y="33071"/>
                    </a:lnTo>
                    <a:cubicBezTo>
                      <a:pt x="58567" y="593324"/>
                      <a:pt x="531719" y="1030522"/>
                      <a:pt x="1106984" y="1030522"/>
                    </a:cubicBezTo>
                    <a:cubicBezTo>
                      <a:pt x="1682249" y="1030522"/>
                      <a:pt x="2155401" y="593324"/>
                      <a:pt x="2212298" y="33071"/>
                    </a:cubicBezTo>
                    <a:close/>
                  </a:path>
                </a:pathLst>
              </a:custGeom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254000" dist="190500" dir="5400000" algn="ctr" rotWithShape="0">
                  <a:schemeClr val="accent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5D2141-D6EB-B810-CF96-487F2EA97427}"/>
                </a:ext>
              </a:extLst>
            </p:cNvPr>
            <p:cNvSpPr/>
            <p:nvPr/>
          </p:nvSpPr>
          <p:spPr>
            <a:xfrm flipH="1">
              <a:off x="1" y="5927780"/>
              <a:ext cx="1114877" cy="930220"/>
            </a:xfrm>
            <a:custGeom>
              <a:avLst/>
              <a:gdLst>
                <a:gd name="connsiteX0" fmla="*/ 1114877 w 1114877"/>
                <a:gd name="connsiteY0" fmla="*/ 0 h 930220"/>
                <a:gd name="connsiteX1" fmla="*/ 1036942 w 1114877"/>
                <a:gd name="connsiteY1" fmla="*/ 3445 h 930220"/>
                <a:gd name="connsiteX2" fmla="*/ 248 w 1114877"/>
                <a:gd name="connsiteY2" fmla="*/ 928832 h 930220"/>
                <a:gd name="connsiteX3" fmla="*/ 0 w 1114877"/>
                <a:gd name="connsiteY3" fmla="*/ 930220 h 930220"/>
                <a:gd name="connsiteX4" fmla="*/ 1114877 w 1114877"/>
                <a:gd name="connsiteY4" fmla="*/ 930220 h 93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877" h="930220">
                  <a:moveTo>
                    <a:pt x="1114877" y="0"/>
                  </a:moveTo>
                  <a:lnTo>
                    <a:pt x="1036942" y="3445"/>
                  </a:lnTo>
                  <a:cubicBezTo>
                    <a:pt x="521171" y="49251"/>
                    <a:pt x="102067" y="431254"/>
                    <a:pt x="248" y="928832"/>
                  </a:cubicBezTo>
                  <a:lnTo>
                    <a:pt x="0" y="930220"/>
                  </a:lnTo>
                  <a:lnTo>
                    <a:pt x="1114877" y="930220"/>
                  </a:ln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2972B53-8A9D-CE7C-7A5C-31E2F49C7A1D}"/>
                </a:ext>
              </a:extLst>
            </p:cNvPr>
            <p:cNvSpPr/>
            <p:nvPr/>
          </p:nvSpPr>
          <p:spPr>
            <a:xfrm>
              <a:off x="5054477" y="3414252"/>
              <a:ext cx="7137523" cy="3443748"/>
            </a:xfrm>
            <a:custGeom>
              <a:avLst/>
              <a:gdLst>
                <a:gd name="connsiteX0" fmla="*/ 4219951 w 7137523"/>
                <a:gd name="connsiteY0" fmla="*/ 0 h 3443748"/>
                <a:gd name="connsiteX1" fmla="*/ 6969261 w 7137523"/>
                <a:gd name="connsiteY1" fmla="*/ 991645 h 3443748"/>
                <a:gd name="connsiteX2" fmla="*/ 7137523 w 7137523"/>
                <a:gd name="connsiteY2" fmla="*/ 1142298 h 3443748"/>
                <a:gd name="connsiteX3" fmla="*/ 7137523 w 7137523"/>
                <a:gd name="connsiteY3" fmla="*/ 3443748 h 3443748"/>
                <a:gd name="connsiteX4" fmla="*/ 0 w 7137523"/>
                <a:gd name="connsiteY4" fmla="*/ 3443748 h 3443748"/>
                <a:gd name="connsiteX5" fmla="*/ 916 w 7137523"/>
                <a:gd name="connsiteY5" fmla="*/ 3438614 h 3443748"/>
                <a:gd name="connsiteX6" fmla="*/ 4219951 w 7137523"/>
                <a:gd name="connsiteY6" fmla="*/ 0 h 344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7523" h="3443748">
                  <a:moveTo>
                    <a:pt x="4219951" y="0"/>
                  </a:moveTo>
                  <a:cubicBezTo>
                    <a:pt x="5265159" y="0"/>
                    <a:pt x="6223400" y="372353"/>
                    <a:pt x="6969261" y="991645"/>
                  </a:cubicBezTo>
                  <a:lnTo>
                    <a:pt x="7137523" y="1142298"/>
                  </a:lnTo>
                  <a:lnTo>
                    <a:pt x="7137523" y="3443748"/>
                  </a:lnTo>
                  <a:lnTo>
                    <a:pt x="0" y="3443748"/>
                  </a:lnTo>
                  <a:lnTo>
                    <a:pt x="916" y="3438614"/>
                  </a:lnTo>
                  <a:cubicBezTo>
                    <a:pt x="402485" y="1476201"/>
                    <a:pt x="2138825" y="0"/>
                    <a:pt x="4219951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lumMod val="60000"/>
                    <a:lumOff val="4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B661D5C8-5057-002A-FEC3-7968DF369BDB}"/>
                </a:ext>
              </a:extLst>
            </p:cNvPr>
            <p:cNvSpPr/>
            <p:nvPr/>
          </p:nvSpPr>
          <p:spPr>
            <a:xfrm>
              <a:off x="278494" y="1834593"/>
              <a:ext cx="1114877" cy="1114877"/>
            </a:xfrm>
            <a:prstGeom prst="donut">
              <a:avLst/>
            </a:prstGeom>
            <a:gradFill flip="none" rotWithShape="1">
              <a:gsLst>
                <a:gs pos="0">
                  <a:schemeClr val="accent2">
                    <a:alpha val="82000"/>
                  </a:schemeClr>
                </a:gs>
                <a:gs pos="64000">
                  <a:schemeClr val="accent2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0" dist="190500" dir="5400000" algn="ct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60400" y="1478459"/>
            <a:ext cx="5680529" cy="2313808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068794"/>
            <a:ext cx="5680529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690516"/>
            <a:ext cx="5680529" cy="3651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047195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069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856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2024/4/30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7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8812" y="365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8812" y="1129287"/>
            <a:ext cx="10874375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238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8876"/>
            <a:ext cx="2922587" cy="372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658813" y="1052514"/>
            <a:ext cx="10874375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52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Relationship Id="rId4" Type="http://schemas.openxmlformats.org/officeDocument/2006/relationships/image" Target="../media/image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33425" y="4733926"/>
            <a:ext cx="6429375" cy="1438273"/>
          </a:xfrm>
        </p:spPr>
        <p:txBody>
          <a:bodyPr wrap="square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Educational Fun, AI-Enabled Interaction, Leading the Early Childhood English Learning Experience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寓教于乐、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智能交互、引领幼儿英语启蒙教育体验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737EC2A-17A6-EEA1-65F1-B104EA5C4D62}"/>
              </a:ext>
            </a:extLst>
          </p:cNvPr>
          <p:cNvSpPr txBox="1">
            <a:spLocks/>
          </p:cNvSpPr>
          <p:nvPr/>
        </p:nvSpPr>
        <p:spPr>
          <a:xfrm>
            <a:off x="10287000" y="5964005"/>
            <a:ext cx="1628775" cy="4163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2024-04-30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BEC634-8E68-AB59-A602-4482657A31E5}"/>
              </a:ext>
            </a:extLst>
          </p:cNvPr>
          <p:cNvSpPr txBox="1"/>
          <p:nvPr/>
        </p:nvSpPr>
        <p:spPr>
          <a:xfrm>
            <a:off x="733425" y="2272754"/>
            <a:ext cx="4986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StoryLingoKids</a:t>
            </a:r>
            <a:endParaRPr lang="zh-CN" altLang="en-US" sz="4400" dirty="0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09A730BF-AA2D-B750-3D20-AB38FB894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4729"/>
          <a:stretch/>
        </p:blipFill>
        <p:spPr>
          <a:xfrm>
            <a:off x="72097" y="70102"/>
            <a:ext cx="813728" cy="7842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FBE6354-50A3-5428-6F85-7AB45140488E}"/>
              </a:ext>
            </a:extLst>
          </p:cNvPr>
          <p:cNvSpPr txBox="1"/>
          <p:nvPr/>
        </p:nvSpPr>
        <p:spPr>
          <a:xfrm>
            <a:off x="833571" y="292950"/>
            <a:ext cx="3703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 Computer Interface 2024</a:t>
            </a:r>
            <a:endParaRPr lang="zh-CN" altLang="en-US" sz="160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74528479-E800-A73B-F56F-E2B4ABE35736}"/>
              </a:ext>
            </a:extLst>
          </p:cNvPr>
          <p:cNvSpPr txBox="1">
            <a:spLocks/>
          </p:cNvSpPr>
          <p:nvPr/>
        </p:nvSpPr>
        <p:spPr>
          <a:xfrm>
            <a:off x="733425" y="3180856"/>
            <a:ext cx="4986337" cy="49628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Speaker: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林继申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643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Related Work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1085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Drawbacks of Existing Products: Based on Related Work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8229CE-5021-6DF3-5326-E5803C3CB88A}"/>
              </a:ext>
            </a:extLst>
          </p:cNvPr>
          <p:cNvSpPr txBox="1"/>
          <p:nvPr/>
        </p:nvSpPr>
        <p:spPr>
          <a:xfrm>
            <a:off x="657450" y="3401714"/>
            <a:ext cx="1682152" cy="584775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A4ECE-CDB8-E707-74FA-7B2E5306F830}"/>
              </a:ext>
            </a:extLst>
          </p:cNvPr>
          <p:cNvSpPr txBox="1"/>
          <p:nvPr/>
        </p:nvSpPr>
        <p:spPr>
          <a:xfrm>
            <a:off x="6299936" y="3401714"/>
            <a:ext cx="1682152" cy="584775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B87523-6EFE-BA9A-78DA-EB1BD8278418}"/>
              </a:ext>
            </a:extLst>
          </p:cNvPr>
          <p:cNvSpPr txBox="1"/>
          <p:nvPr/>
        </p:nvSpPr>
        <p:spPr>
          <a:xfrm>
            <a:off x="3373137" y="4191715"/>
            <a:ext cx="1682152" cy="584775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B0B9A0-76A9-0CDB-FBB8-CC4AF49B8C0D}"/>
              </a:ext>
            </a:extLst>
          </p:cNvPr>
          <p:cNvSpPr txBox="1"/>
          <p:nvPr/>
        </p:nvSpPr>
        <p:spPr>
          <a:xfrm>
            <a:off x="9051118" y="4191714"/>
            <a:ext cx="1682152" cy="584775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 defTabSz="914354">
              <a:defRPr sz="14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A37342-81CC-F2A9-2EB2-F3F053AAEED7}"/>
              </a:ext>
            </a:extLst>
          </p:cNvPr>
          <p:cNvCxnSpPr/>
          <p:nvPr/>
        </p:nvCxnSpPr>
        <p:spPr>
          <a:xfrm>
            <a:off x="3187860" y="1781234"/>
            <a:ext cx="0" cy="2870590"/>
          </a:xfrm>
          <a:prstGeom prst="line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46EB1F6-F03B-2B51-C777-1EF10EF0382A}"/>
              </a:ext>
            </a:extLst>
          </p:cNvPr>
          <p:cNvCxnSpPr/>
          <p:nvPr/>
        </p:nvCxnSpPr>
        <p:spPr>
          <a:xfrm>
            <a:off x="8762943" y="1781234"/>
            <a:ext cx="0" cy="2870590"/>
          </a:xfrm>
          <a:prstGeom prst="line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1361FBE-AD5D-B6BD-F30E-CFC9A8CFEA42}"/>
              </a:ext>
            </a:extLst>
          </p:cNvPr>
          <p:cNvCxnSpPr>
            <a:cxnSpLocks/>
          </p:cNvCxnSpPr>
          <p:nvPr/>
        </p:nvCxnSpPr>
        <p:spPr>
          <a:xfrm flipV="1">
            <a:off x="6170699" y="3400217"/>
            <a:ext cx="0" cy="2870590"/>
          </a:xfrm>
          <a:prstGeom prst="line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4F5E40C-EE39-B95B-BAD9-47C267893A1A}"/>
              </a:ext>
            </a:extLst>
          </p:cNvPr>
          <p:cNvCxnSpPr>
            <a:cxnSpLocks/>
          </p:cNvCxnSpPr>
          <p:nvPr/>
        </p:nvCxnSpPr>
        <p:spPr>
          <a:xfrm>
            <a:off x="666751" y="4066184"/>
            <a:ext cx="10858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88A7EBC-CEC6-75B8-4E95-FE2FA05D9C07}"/>
              </a:ext>
            </a:extLst>
          </p:cNvPr>
          <p:cNvSpPr txBox="1"/>
          <p:nvPr/>
        </p:nvSpPr>
        <p:spPr>
          <a:xfrm>
            <a:off x="657046" y="4421697"/>
            <a:ext cx="205717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Lack of Diversity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FF12A61-E65A-4FBE-710C-7B2687B8B35A}"/>
              </a:ext>
            </a:extLst>
          </p:cNvPr>
          <p:cNvSpPr txBox="1"/>
          <p:nvPr/>
        </p:nvSpPr>
        <p:spPr>
          <a:xfrm>
            <a:off x="653437" y="4846482"/>
            <a:ext cx="3185138" cy="11676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Apps often focus only on basic skills like animal names or colors, lacking varied and comprehensive educational content for young children.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767B83-C070-1380-FB8E-837AA245A4A6}"/>
              </a:ext>
            </a:extLst>
          </p:cNvPr>
          <p:cNvSpPr txBox="1"/>
          <p:nvPr/>
        </p:nvSpPr>
        <p:spPr>
          <a:xfrm>
            <a:off x="3372339" y="1848299"/>
            <a:ext cx="298083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Interactivity Restrictions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C8EC488-49AB-703C-D7B2-5C0E5021635C}"/>
              </a:ext>
            </a:extLst>
          </p:cNvPr>
          <p:cNvCxnSpPr>
            <a:cxnSpLocks/>
          </p:cNvCxnSpPr>
          <p:nvPr/>
        </p:nvCxnSpPr>
        <p:spPr>
          <a:xfrm>
            <a:off x="3456879" y="2246535"/>
            <a:ext cx="450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9E811B0-5638-C7A3-B497-1D75E5EF31AA}"/>
              </a:ext>
            </a:extLst>
          </p:cNvPr>
          <p:cNvSpPr txBox="1"/>
          <p:nvPr/>
        </p:nvSpPr>
        <p:spPr>
          <a:xfrm>
            <a:off x="3372340" y="2255483"/>
            <a:ext cx="2587092" cy="17216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Limited to simple touch and tap interactions, these apps miss out on more engaging options like multi-touch or voice commands, restricting children's interactive experiences.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93F2D2-9C3E-9BA4-676B-763B3FA4D431}"/>
              </a:ext>
            </a:extLst>
          </p:cNvPr>
          <p:cNvSpPr txBox="1"/>
          <p:nvPr/>
        </p:nvSpPr>
        <p:spPr>
          <a:xfrm>
            <a:off x="6327557" y="4421697"/>
            <a:ext cx="2412071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Low Personalization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4CF2813-245F-3D16-A66A-ADD09A6725D5}"/>
              </a:ext>
            </a:extLst>
          </p:cNvPr>
          <p:cNvCxnSpPr>
            <a:cxnSpLocks/>
          </p:cNvCxnSpPr>
          <p:nvPr/>
        </p:nvCxnSpPr>
        <p:spPr>
          <a:xfrm>
            <a:off x="6412097" y="4836957"/>
            <a:ext cx="450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6942031-F3E6-29C5-164A-D426D732B284}"/>
              </a:ext>
            </a:extLst>
          </p:cNvPr>
          <p:cNvSpPr txBox="1"/>
          <p:nvPr/>
        </p:nvSpPr>
        <p:spPr>
          <a:xfrm>
            <a:off x="6327557" y="4846482"/>
            <a:ext cx="2821845" cy="14446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Most apps fail to tailor content to individual children's behaviors and preferences, particularly neglecting those with special needs by offering uniform learning materials.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F430A2E-2A8C-9E2D-2807-1FCB01FE6DF2}"/>
              </a:ext>
            </a:extLst>
          </p:cNvPr>
          <p:cNvSpPr txBox="1"/>
          <p:nvPr/>
        </p:nvSpPr>
        <p:spPr>
          <a:xfrm>
            <a:off x="9051118" y="1596327"/>
            <a:ext cx="294777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Rigid Integration of Education and Recreation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8A3045E-5570-19B6-D583-241D615F9CB8}"/>
              </a:ext>
            </a:extLst>
          </p:cNvPr>
          <p:cNvCxnSpPr>
            <a:cxnSpLocks/>
          </p:cNvCxnSpPr>
          <p:nvPr/>
        </p:nvCxnSpPr>
        <p:spPr>
          <a:xfrm>
            <a:off x="9135658" y="2246535"/>
            <a:ext cx="450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96DB2DE-DCD3-09F2-EB04-C6D0CC541EFA}"/>
              </a:ext>
            </a:extLst>
          </p:cNvPr>
          <p:cNvSpPr txBox="1"/>
          <p:nvPr/>
        </p:nvSpPr>
        <p:spPr>
          <a:xfrm>
            <a:off x="9051119" y="2255483"/>
            <a:ext cx="2236005" cy="17216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Apps typically struggle to balance educational depth with entertainment, either focusing on learning too heavily or focusing too much on gaming aspects.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F961237-61C4-33EF-846E-A3F80F034256}"/>
              </a:ext>
            </a:extLst>
          </p:cNvPr>
          <p:cNvCxnSpPr>
            <a:cxnSpLocks/>
          </p:cNvCxnSpPr>
          <p:nvPr/>
        </p:nvCxnSpPr>
        <p:spPr>
          <a:xfrm>
            <a:off x="741990" y="4836957"/>
            <a:ext cx="450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3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Related Work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1085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.4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Design Point: Based on Related Work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3E9DAAE3-25B0-B92E-FF4C-FA9445AC7CB7}"/>
              </a:ext>
            </a:extLst>
          </p:cNvPr>
          <p:cNvGrpSpPr/>
          <p:nvPr/>
        </p:nvGrpSpPr>
        <p:grpSpPr>
          <a:xfrm>
            <a:off x="3990545" y="1971316"/>
            <a:ext cx="4210910" cy="4210910"/>
            <a:chOff x="3358458" y="970497"/>
            <a:chExt cx="5412308" cy="5412308"/>
          </a:xfrm>
        </p:grpSpPr>
        <p:sp>
          <p:nvSpPr>
            <p:cNvPr id="28" name="圆: 空心 27">
              <a:extLst>
                <a:ext uri="{FF2B5EF4-FFF2-40B4-BE49-F238E27FC236}">
                  <a16:creationId xmlns:a16="http://schemas.microsoft.com/office/drawing/2014/main" id="{FB086A03-DE80-45AB-834B-000E47C28C74}"/>
                </a:ext>
              </a:extLst>
            </p:cNvPr>
            <p:cNvSpPr/>
            <p:nvPr/>
          </p:nvSpPr>
          <p:spPr>
            <a:xfrm>
              <a:off x="3723560" y="1335599"/>
              <a:ext cx="4682104" cy="4682103"/>
            </a:xfrm>
            <a:prstGeom prst="donut">
              <a:avLst>
                <a:gd name="adj" fmla="val 21523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9" name="圆: 空心 28">
              <a:extLst>
                <a:ext uri="{FF2B5EF4-FFF2-40B4-BE49-F238E27FC236}">
                  <a16:creationId xmlns:a16="http://schemas.microsoft.com/office/drawing/2014/main" id="{345B569E-E717-4F6A-9BAE-EF0FAE3A92AE}"/>
                </a:ext>
              </a:extLst>
            </p:cNvPr>
            <p:cNvSpPr/>
            <p:nvPr/>
          </p:nvSpPr>
          <p:spPr>
            <a:xfrm>
              <a:off x="4178662" y="1790702"/>
              <a:ext cx="3771900" cy="3771898"/>
            </a:xfrm>
            <a:prstGeom prst="donut">
              <a:avLst>
                <a:gd name="adj" fmla="val 21523"/>
              </a:avLst>
            </a:prstGeom>
            <a:solidFill>
              <a:schemeClr val="bg1">
                <a:lumMod val="95000"/>
                <a:alpha val="48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2CE4D60-F222-4B60-800D-B1BCD8DE9449}"/>
                </a:ext>
              </a:extLst>
            </p:cNvPr>
            <p:cNvSpPr/>
            <p:nvPr/>
          </p:nvSpPr>
          <p:spPr>
            <a:xfrm>
              <a:off x="4162257" y="1511757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050FA96-DAAA-4252-A591-DBBB8435086C}"/>
                </a:ext>
              </a:extLst>
            </p:cNvPr>
            <p:cNvSpPr/>
            <p:nvPr/>
          </p:nvSpPr>
          <p:spPr>
            <a:xfrm>
              <a:off x="4162257" y="5015071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2D7FC46-DA65-47E9-8E20-DA14F93C0182}"/>
                </a:ext>
              </a:extLst>
            </p:cNvPr>
            <p:cNvSpPr/>
            <p:nvPr/>
          </p:nvSpPr>
          <p:spPr>
            <a:xfrm>
              <a:off x="7294677" y="1511757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BF7F814-0FED-4FBE-A46A-6F96B7628AA1}"/>
                </a:ext>
              </a:extLst>
            </p:cNvPr>
            <p:cNvSpPr/>
            <p:nvPr/>
          </p:nvSpPr>
          <p:spPr>
            <a:xfrm>
              <a:off x="7294677" y="5015071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D5F6824C-0B7A-41EE-FC33-CE1079A20DED}"/>
                </a:ext>
              </a:extLst>
            </p:cNvPr>
            <p:cNvSpPr/>
            <p:nvPr/>
          </p:nvSpPr>
          <p:spPr>
            <a:xfrm>
              <a:off x="5728467" y="970497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F1B17BFA-1085-516D-8545-4F7BF56B0B5E}"/>
                </a:ext>
              </a:extLst>
            </p:cNvPr>
            <p:cNvSpPr/>
            <p:nvPr/>
          </p:nvSpPr>
          <p:spPr>
            <a:xfrm>
              <a:off x="5728467" y="5652601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9F070458-0C04-945D-2337-B664D43C8CFB}"/>
                </a:ext>
              </a:extLst>
            </p:cNvPr>
            <p:cNvSpPr/>
            <p:nvPr/>
          </p:nvSpPr>
          <p:spPr>
            <a:xfrm>
              <a:off x="3358458" y="3311548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804C383A-B9BF-E6FD-9F75-14B8AE63503C}"/>
                </a:ext>
              </a:extLst>
            </p:cNvPr>
            <p:cNvSpPr/>
            <p:nvPr/>
          </p:nvSpPr>
          <p:spPr>
            <a:xfrm>
              <a:off x="8040562" y="3311548"/>
              <a:ext cx="730204" cy="73020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Autofit/>
            </a:bodyPr>
            <a:lstStyle/>
            <a:p>
              <a:pPr indent="-225425"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FF05195-7B51-12B6-59FB-D4E299B5F7E1}"/>
              </a:ext>
            </a:extLst>
          </p:cNvPr>
          <p:cNvSpPr txBox="1"/>
          <p:nvPr/>
        </p:nvSpPr>
        <p:spPr>
          <a:xfrm>
            <a:off x="5084492" y="1601984"/>
            <a:ext cx="202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Simple Design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01CC82-AA9A-B09B-0C49-661492BCDEAB}"/>
              </a:ext>
            </a:extLst>
          </p:cNvPr>
          <p:cNvSpPr txBox="1"/>
          <p:nvPr/>
        </p:nvSpPr>
        <p:spPr>
          <a:xfrm>
            <a:off x="7621137" y="2490161"/>
            <a:ext cx="234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Sound Feedback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3EC08E-8B4D-18E3-070B-8F6F32743EA9}"/>
              </a:ext>
            </a:extLst>
          </p:cNvPr>
          <p:cNvSpPr txBox="1"/>
          <p:nvPr/>
        </p:nvSpPr>
        <p:spPr>
          <a:xfrm>
            <a:off x="8201454" y="3892104"/>
            <a:ext cx="3099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Bright Colors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9E7D5A-F74F-40EB-ACB3-37E094D214AB}"/>
              </a:ext>
            </a:extLst>
          </p:cNvPr>
          <p:cNvSpPr txBox="1"/>
          <p:nvPr/>
        </p:nvSpPr>
        <p:spPr>
          <a:xfrm>
            <a:off x="7621137" y="5217487"/>
            <a:ext cx="234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Safe Design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D9D426-4094-4F9B-A871-ABFEB24BFBCD}"/>
              </a:ext>
            </a:extLst>
          </p:cNvPr>
          <p:cNvSpPr txBox="1"/>
          <p:nvPr/>
        </p:nvSpPr>
        <p:spPr>
          <a:xfrm>
            <a:off x="4711428" y="6164898"/>
            <a:ext cx="276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Interactive Elements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32665F-2786-6D1E-0711-677B66E71E51}"/>
              </a:ext>
            </a:extLst>
          </p:cNvPr>
          <p:cNvSpPr txBox="1"/>
          <p:nvPr/>
        </p:nvSpPr>
        <p:spPr>
          <a:xfrm>
            <a:off x="1529198" y="5217487"/>
            <a:ext cx="30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Educational Content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EB1C36-0B86-081A-132D-502EED32FB57}"/>
              </a:ext>
            </a:extLst>
          </p:cNvPr>
          <p:cNvSpPr txBox="1"/>
          <p:nvPr/>
        </p:nvSpPr>
        <p:spPr>
          <a:xfrm>
            <a:off x="891059" y="3892104"/>
            <a:ext cx="30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Guided Learning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BC9322-5BA4-5B43-12EA-D41F6FF36AFA}"/>
              </a:ext>
            </a:extLst>
          </p:cNvPr>
          <p:cNvSpPr txBox="1"/>
          <p:nvPr/>
        </p:nvSpPr>
        <p:spPr>
          <a:xfrm>
            <a:off x="1529198" y="2496795"/>
            <a:ext cx="30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/>
              <a:t>Customizability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20AD19-40E0-3C89-3F79-19765EBB97FA}"/>
              </a:ext>
            </a:extLst>
          </p:cNvPr>
          <p:cNvSpPr txBox="1"/>
          <p:nvPr/>
        </p:nvSpPr>
        <p:spPr>
          <a:xfrm>
            <a:off x="8846194" y="4313043"/>
            <a:ext cx="2152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Attract Attention</a:t>
            </a:r>
            <a:endParaRPr lang="zh-CN" altLang="en-US" b="1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04011EC-7C35-B4C6-2950-A631969767F5}"/>
              </a:ext>
            </a:extLst>
          </p:cNvPr>
          <p:cNvSpPr/>
          <p:nvPr/>
        </p:nvSpPr>
        <p:spPr>
          <a:xfrm>
            <a:off x="8287016" y="4395569"/>
            <a:ext cx="522478" cy="204281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F50DA6A-770D-F7DF-EC11-E28E07B6C586}"/>
              </a:ext>
            </a:extLst>
          </p:cNvPr>
          <p:cNvSpPr txBox="1"/>
          <p:nvPr/>
        </p:nvSpPr>
        <p:spPr>
          <a:xfrm>
            <a:off x="5033924" y="3756463"/>
            <a:ext cx="212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Key Points of HCI Design for kids</a:t>
            </a:r>
          </a:p>
        </p:txBody>
      </p:sp>
    </p:spTree>
    <p:extLst>
      <p:ext uri="{BB962C8B-B14F-4D97-AF65-F5344CB8AC3E}">
        <p14:creationId xmlns:p14="http://schemas.microsoft.com/office/powerpoint/2010/main" val="3395628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03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907122"/>
            <a:ext cx="7764473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3712599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Project Goals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908661-4C41-749C-6F0E-2813E390749F}"/>
              </a:ext>
            </a:extLst>
          </p:cNvPr>
          <p:cNvSpPr txBox="1"/>
          <p:nvPr/>
        </p:nvSpPr>
        <p:spPr>
          <a:xfrm>
            <a:off x="3602831" y="3020050"/>
            <a:ext cx="4986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D0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</a:t>
            </a:r>
            <a:r>
              <a:rPr lang="en-US" altLang="zh-CN" sz="4400" b="1" dirty="0">
                <a:solidFill>
                  <a:srgbClr val="F3B9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Lingo</a:t>
            </a:r>
            <a:r>
              <a:rPr lang="en-US" altLang="zh-CN" sz="4400" b="1" dirty="0">
                <a:solidFill>
                  <a:srgbClr val="6895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Kids</a:t>
            </a:r>
            <a:endParaRPr lang="zh-CN" altLang="en-US" sz="4400" dirty="0">
              <a:solidFill>
                <a:srgbClr val="6895D2"/>
              </a:solidFill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80A793CA-C2A1-3956-D247-6D46489A06D9}"/>
              </a:ext>
            </a:extLst>
          </p:cNvPr>
          <p:cNvSpPr/>
          <p:nvPr/>
        </p:nvSpPr>
        <p:spPr>
          <a:xfrm>
            <a:off x="4424422" y="2291346"/>
            <a:ext cx="574327" cy="609685"/>
          </a:xfrm>
          <a:custGeom>
            <a:avLst/>
            <a:gdLst>
              <a:gd name="T0" fmla="*/ 5461 w 6007"/>
              <a:gd name="T1" fmla="*/ 1224 h 6387"/>
              <a:gd name="T2" fmla="*/ 5461 w 6007"/>
              <a:gd name="T3" fmla="*/ 853 h 6387"/>
              <a:gd name="T4" fmla="*/ 5124 w 6007"/>
              <a:gd name="T5" fmla="*/ 195 h 6387"/>
              <a:gd name="T6" fmla="*/ 4409 w 6007"/>
              <a:gd name="T7" fmla="*/ 79 h 6387"/>
              <a:gd name="T8" fmla="*/ 202 w 6007"/>
              <a:gd name="T9" fmla="*/ 1208 h 6387"/>
              <a:gd name="T10" fmla="*/ 184 w 6007"/>
              <a:gd name="T11" fmla="*/ 1217 h 6387"/>
              <a:gd name="T12" fmla="*/ 143 w 6007"/>
              <a:gd name="T13" fmla="*/ 1237 h 6387"/>
              <a:gd name="T14" fmla="*/ 96 w 6007"/>
              <a:gd name="T15" fmla="*/ 1268 h 6387"/>
              <a:gd name="T16" fmla="*/ 66 w 6007"/>
              <a:gd name="T17" fmla="*/ 1299 h 6387"/>
              <a:gd name="T18" fmla="*/ 35 w 6007"/>
              <a:gd name="T19" fmla="*/ 1346 h 6387"/>
              <a:gd name="T20" fmla="*/ 17 w 6007"/>
              <a:gd name="T21" fmla="*/ 1386 h 6387"/>
              <a:gd name="T22" fmla="*/ 6 w 6007"/>
              <a:gd name="T23" fmla="*/ 1444 h 6387"/>
              <a:gd name="T24" fmla="*/ 0 w 6007"/>
              <a:gd name="T25" fmla="*/ 1472 h 6387"/>
              <a:gd name="T26" fmla="*/ 0 w 6007"/>
              <a:gd name="T27" fmla="*/ 6114 h 6387"/>
              <a:gd name="T28" fmla="*/ 273 w 6007"/>
              <a:gd name="T29" fmla="*/ 6387 h 6387"/>
              <a:gd name="T30" fmla="*/ 5282 w 6007"/>
              <a:gd name="T31" fmla="*/ 6387 h 6387"/>
              <a:gd name="T32" fmla="*/ 6007 w 6007"/>
              <a:gd name="T33" fmla="*/ 5661 h 6387"/>
              <a:gd name="T34" fmla="*/ 6007 w 6007"/>
              <a:gd name="T35" fmla="*/ 1925 h 6387"/>
              <a:gd name="T36" fmla="*/ 5461 w 6007"/>
              <a:gd name="T37" fmla="*/ 1224 h 6387"/>
              <a:gd name="T38" fmla="*/ 4493 w 6007"/>
              <a:gd name="T39" fmla="*/ 3703 h 6387"/>
              <a:gd name="T40" fmla="*/ 3946 w 6007"/>
              <a:gd name="T41" fmla="*/ 4236 h 6387"/>
              <a:gd name="T42" fmla="*/ 4075 w 6007"/>
              <a:gd name="T43" fmla="*/ 4988 h 6387"/>
              <a:gd name="T44" fmla="*/ 3967 w 6007"/>
              <a:gd name="T45" fmla="*/ 5255 h 6387"/>
              <a:gd name="T46" fmla="*/ 3806 w 6007"/>
              <a:gd name="T47" fmla="*/ 5307 h 6387"/>
              <a:gd name="T48" fmla="*/ 3679 w 6007"/>
              <a:gd name="T49" fmla="*/ 5276 h 6387"/>
              <a:gd name="T50" fmla="*/ 3004 w 6007"/>
              <a:gd name="T51" fmla="*/ 4921 h 6387"/>
              <a:gd name="T52" fmla="*/ 2328 w 6007"/>
              <a:gd name="T53" fmla="*/ 5276 h 6387"/>
              <a:gd name="T54" fmla="*/ 2041 w 6007"/>
              <a:gd name="T55" fmla="*/ 5255 h 6387"/>
              <a:gd name="T56" fmla="*/ 1932 w 6007"/>
              <a:gd name="T57" fmla="*/ 4988 h 6387"/>
              <a:gd name="T58" fmla="*/ 2061 w 6007"/>
              <a:gd name="T59" fmla="*/ 4236 h 6387"/>
              <a:gd name="T60" fmla="*/ 1515 w 6007"/>
              <a:gd name="T61" fmla="*/ 3703 h 6387"/>
              <a:gd name="T62" fmla="*/ 1445 w 6007"/>
              <a:gd name="T63" fmla="*/ 3424 h 6387"/>
              <a:gd name="T64" fmla="*/ 1666 w 6007"/>
              <a:gd name="T65" fmla="*/ 3238 h 6387"/>
              <a:gd name="T66" fmla="*/ 2421 w 6007"/>
              <a:gd name="T67" fmla="*/ 3128 h 6387"/>
              <a:gd name="T68" fmla="*/ 2759 w 6007"/>
              <a:gd name="T69" fmla="*/ 2443 h 6387"/>
              <a:gd name="T70" fmla="*/ 3249 w 6007"/>
              <a:gd name="T71" fmla="*/ 2443 h 6387"/>
              <a:gd name="T72" fmla="*/ 3586 w 6007"/>
              <a:gd name="T73" fmla="*/ 3128 h 6387"/>
              <a:gd name="T74" fmla="*/ 4341 w 6007"/>
              <a:gd name="T75" fmla="*/ 3238 h 6387"/>
              <a:gd name="T76" fmla="*/ 4562 w 6007"/>
              <a:gd name="T77" fmla="*/ 3424 h 6387"/>
              <a:gd name="T78" fmla="*/ 4493 w 6007"/>
              <a:gd name="T79" fmla="*/ 3703 h 6387"/>
              <a:gd name="T80" fmla="*/ 4915 w 6007"/>
              <a:gd name="T81" fmla="*/ 1199 h 6387"/>
              <a:gd name="T82" fmla="*/ 2343 w 6007"/>
              <a:gd name="T83" fmla="*/ 1199 h 6387"/>
              <a:gd name="T84" fmla="*/ 4566 w 6007"/>
              <a:gd name="T85" fmla="*/ 602 h 6387"/>
              <a:gd name="T86" fmla="*/ 4805 w 6007"/>
              <a:gd name="T87" fmla="*/ 638 h 6387"/>
              <a:gd name="T88" fmla="*/ 4915 w 6007"/>
              <a:gd name="T89" fmla="*/ 853 h 6387"/>
              <a:gd name="T90" fmla="*/ 4915 w 6007"/>
              <a:gd name="T91" fmla="*/ 1199 h 6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007" h="6387">
                <a:moveTo>
                  <a:pt x="5461" y="1224"/>
                </a:moveTo>
                <a:lnTo>
                  <a:pt x="5461" y="853"/>
                </a:lnTo>
                <a:cubicBezTo>
                  <a:pt x="5461" y="590"/>
                  <a:pt x="5338" y="350"/>
                  <a:pt x="5124" y="195"/>
                </a:cubicBezTo>
                <a:cubicBezTo>
                  <a:pt x="4910" y="41"/>
                  <a:pt x="4644" y="0"/>
                  <a:pt x="4409" y="79"/>
                </a:cubicBezTo>
                <a:lnTo>
                  <a:pt x="202" y="1208"/>
                </a:lnTo>
                <a:cubicBezTo>
                  <a:pt x="195" y="1210"/>
                  <a:pt x="191" y="1215"/>
                  <a:pt x="184" y="1217"/>
                </a:cubicBezTo>
                <a:cubicBezTo>
                  <a:pt x="169" y="1222"/>
                  <a:pt x="156" y="1229"/>
                  <a:pt x="143" y="1237"/>
                </a:cubicBezTo>
                <a:cubicBezTo>
                  <a:pt x="126" y="1246"/>
                  <a:pt x="111" y="1256"/>
                  <a:pt x="96" y="1268"/>
                </a:cubicBezTo>
                <a:cubicBezTo>
                  <a:pt x="85" y="1277"/>
                  <a:pt x="76" y="1288"/>
                  <a:pt x="66" y="1299"/>
                </a:cubicBezTo>
                <a:cubicBezTo>
                  <a:pt x="54" y="1314"/>
                  <a:pt x="44" y="1329"/>
                  <a:pt x="35" y="1346"/>
                </a:cubicBezTo>
                <a:cubicBezTo>
                  <a:pt x="28" y="1359"/>
                  <a:pt x="22" y="1372"/>
                  <a:pt x="17" y="1386"/>
                </a:cubicBezTo>
                <a:cubicBezTo>
                  <a:pt x="11" y="1405"/>
                  <a:pt x="8" y="1424"/>
                  <a:pt x="6" y="1444"/>
                </a:cubicBezTo>
                <a:cubicBezTo>
                  <a:pt x="5" y="1454"/>
                  <a:pt x="0" y="1462"/>
                  <a:pt x="0" y="1472"/>
                </a:cubicBezTo>
                <a:lnTo>
                  <a:pt x="0" y="6114"/>
                </a:lnTo>
                <a:cubicBezTo>
                  <a:pt x="0" y="6265"/>
                  <a:pt x="122" y="6387"/>
                  <a:pt x="273" y="6387"/>
                </a:cubicBezTo>
                <a:lnTo>
                  <a:pt x="5282" y="6387"/>
                </a:lnTo>
                <a:cubicBezTo>
                  <a:pt x="5682" y="6387"/>
                  <a:pt x="6007" y="6062"/>
                  <a:pt x="6007" y="5661"/>
                </a:cubicBezTo>
                <a:lnTo>
                  <a:pt x="6007" y="1925"/>
                </a:lnTo>
                <a:cubicBezTo>
                  <a:pt x="6007" y="1587"/>
                  <a:pt x="5774" y="1305"/>
                  <a:pt x="5461" y="1224"/>
                </a:cubicBezTo>
                <a:close/>
                <a:moveTo>
                  <a:pt x="4493" y="3703"/>
                </a:moveTo>
                <a:lnTo>
                  <a:pt x="3946" y="4236"/>
                </a:lnTo>
                <a:lnTo>
                  <a:pt x="4075" y="4988"/>
                </a:lnTo>
                <a:cubicBezTo>
                  <a:pt x="4093" y="5091"/>
                  <a:pt x="4051" y="5194"/>
                  <a:pt x="3967" y="5255"/>
                </a:cubicBezTo>
                <a:cubicBezTo>
                  <a:pt x="3919" y="5290"/>
                  <a:pt x="3863" y="5307"/>
                  <a:pt x="3806" y="5307"/>
                </a:cubicBezTo>
                <a:cubicBezTo>
                  <a:pt x="3763" y="5307"/>
                  <a:pt x="3719" y="5297"/>
                  <a:pt x="3679" y="5276"/>
                </a:cubicBezTo>
                <a:lnTo>
                  <a:pt x="3004" y="4921"/>
                </a:lnTo>
                <a:lnTo>
                  <a:pt x="2328" y="5276"/>
                </a:lnTo>
                <a:cubicBezTo>
                  <a:pt x="2236" y="5324"/>
                  <a:pt x="2125" y="5316"/>
                  <a:pt x="2041" y="5255"/>
                </a:cubicBezTo>
                <a:cubicBezTo>
                  <a:pt x="1956" y="5194"/>
                  <a:pt x="1914" y="5091"/>
                  <a:pt x="1932" y="4988"/>
                </a:cubicBezTo>
                <a:lnTo>
                  <a:pt x="2061" y="4236"/>
                </a:lnTo>
                <a:lnTo>
                  <a:pt x="1515" y="3703"/>
                </a:lnTo>
                <a:cubicBezTo>
                  <a:pt x="1440" y="3631"/>
                  <a:pt x="1413" y="3522"/>
                  <a:pt x="1445" y="3424"/>
                </a:cubicBezTo>
                <a:cubicBezTo>
                  <a:pt x="1478" y="3325"/>
                  <a:pt x="1563" y="3253"/>
                  <a:pt x="1666" y="3238"/>
                </a:cubicBezTo>
                <a:lnTo>
                  <a:pt x="2421" y="3128"/>
                </a:lnTo>
                <a:lnTo>
                  <a:pt x="2759" y="2443"/>
                </a:lnTo>
                <a:cubicBezTo>
                  <a:pt x="2851" y="2257"/>
                  <a:pt x="3157" y="2257"/>
                  <a:pt x="3249" y="2443"/>
                </a:cubicBezTo>
                <a:lnTo>
                  <a:pt x="3586" y="3128"/>
                </a:lnTo>
                <a:lnTo>
                  <a:pt x="4341" y="3238"/>
                </a:lnTo>
                <a:cubicBezTo>
                  <a:pt x="4444" y="3253"/>
                  <a:pt x="4530" y="3325"/>
                  <a:pt x="4562" y="3424"/>
                </a:cubicBezTo>
                <a:cubicBezTo>
                  <a:pt x="4594" y="3522"/>
                  <a:pt x="4567" y="3631"/>
                  <a:pt x="4493" y="3703"/>
                </a:cubicBezTo>
                <a:close/>
                <a:moveTo>
                  <a:pt x="4915" y="1199"/>
                </a:moveTo>
                <a:lnTo>
                  <a:pt x="2343" y="1199"/>
                </a:lnTo>
                <a:lnTo>
                  <a:pt x="4566" y="602"/>
                </a:lnTo>
                <a:cubicBezTo>
                  <a:pt x="4648" y="575"/>
                  <a:pt x="4735" y="588"/>
                  <a:pt x="4805" y="638"/>
                </a:cubicBezTo>
                <a:cubicBezTo>
                  <a:pt x="4875" y="689"/>
                  <a:pt x="4915" y="767"/>
                  <a:pt x="4915" y="853"/>
                </a:cubicBezTo>
                <a:lnTo>
                  <a:pt x="4915" y="1199"/>
                </a:lnTo>
                <a:close/>
              </a:path>
            </a:pathLst>
          </a:custGeom>
          <a:solidFill>
            <a:srgbClr val="D0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38B746E-B62F-91AF-142A-2866EC742A21}"/>
              </a:ext>
            </a:extLst>
          </p:cNvPr>
          <p:cNvSpPr/>
          <p:nvPr/>
        </p:nvSpPr>
        <p:spPr>
          <a:xfrm>
            <a:off x="5820340" y="2291346"/>
            <a:ext cx="609685" cy="599074"/>
          </a:xfrm>
          <a:custGeom>
            <a:avLst/>
            <a:gdLst>
              <a:gd name="T0" fmla="*/ 619 w 2686"/>
              <a:gd name="T1" fmla="*/ 1803 h 2644"/>
              <a:gd name="T2" fmla="*/ 513 w 2686"/>
              <a:gd name="T3" fmla="*/ 2108 h 2644"/>
              <a:gd name="T4" fmla="*/ 1267 w 2686"/>
              <a:gd name="T5" fmla="*/ 2577 h 2644"/>
              <a:gd name="T6" fmla="*/ 67 w 2686"/>
              <a:gd name="T7" fmla="*/ 2644 h 2644"/>
              <a:gd name="T8" fmla="*/ 0 w 2686"/>
              <a:gd name="T9" fmla="*/ 1444 h 2644"/>
              <a:gd name="T10" fmla="*/ 1200 w 2686"/>
              <a:gd name="T11" fmla="*/ 1377 h 2644"/>
              <a:gd name="T12" fmla="*/ 991 w 2686"/>
              <a:gd name="T13" fmla="*/ 2386 h 2644"/>
              <a:gd name="T14" fmla="*/ 614 w 2686"/>
              <a:gd name="T15" fmla="*/ 1544 h 2644"/>
              <a:gd name="T16" fmla="*/ 275 w 2686"/>
              <a:gd name="T17" fmla="*/ 2388 h 2644"/>
              <a:gd name="T18" fmla="*/ 338 w 2686"/>
              <a:gd name="T19" fmla="*/ 2477 h 2644"/>
              <a:gd name="T20" fmla="*/ 467 w 2686"/>
              <a:gd name="T21" fmla="*/ 2242 h 2644"/>
              <a:gd name="T22" fmla="*/ 867 w 2686"/>
              <a:gd name="T23" fmla="*/ 2434 h 2644"/>
              <a:gd name="T24" fmla="*/ 991 w 2686"/>
              <a:gd name="T25" fmla="*/ 2386 h 2644"/>
              <a:gd name="T26" fmla="*/ 1945 w 2686"/>
              <a:gd name="T27" fmla="*/ 1200 h 2644"/>
              <a:gd name="T28" fmla="*/ 745 w 2686"/>
              <a:gd name="T29" fmla="*/ 1267 h 2644"/>
              <a:gd name="T30" fmla="*/ 678 w 2686"/>
              <a:gd name="T31" fmla="*/ 67 h 2644"/>
              <a:gd name="T32" fmla="*/ 1878 w 2686"/>
              <a:gd name="T33" fmla="*/ 0 h 2644"/>
              <a:gd name="T34" fmla="*/ 1612 w 2686"/>
              <a:gd name="T35" fmla="*/ 384 h 2644"/>
              <a:gd name="T36" fmla="*/ 1238 w 2686"/>
              <a:gd name="T37" fmla="*/ 158 h 2644"/>
              <a:gd name="T38" fmla="*/ 1012 w 2686"/>
              <a:gd name="T39" fmla="*/ 887 h 2644"/>
              <a:gd name="T40" fmla="*/ 1387 w 2686"/>
              <a:gd name="T41" fmla="*/ 1113 h 2644"/>
              <a:gd name="T42" fmla="*/ 1612 w 2686"/>
              <a:gd name="T43" fmla="*/ 887 h 2644"/>
              <a:gd name="T44" fmla="*/ 1478 w 2686"/>
              <a:gd name="T45" fmla="*/ 887 h 2644"/>
              <a:gd name="T46" fmla="*/ 1387 w 2686"/>
              <a:gd name="T47" fmla="*/ 980 h 2644"/>
              <a:gd name="T48" fmla="*/ 1145 w 2686"/>
              <a:gd name="T49" fmla="*/ 887 h 2644"/>
              <a:gd name="T50" fmla="*/ 1238 w 2686"/>
              <a:gd name="T51" fmla="*/ 291 h 2644"/>
              <a:gd name="T52" fmla="*/ 1478 w 2686"/>
              <a:gd name="T53" fmla="*/ 384 h 2644"/>
              <a:gd name="T54" fmla="*/ 1545 w 2686"/>
              <a:gd name="T55" fmla="*/ 487 h 2644"/>
              <a:gd name="T56" fmla="*/ 1612 w 2686"/>
              <a:gd name="T57" fmla="*/ 384 h 2644"/>
              <a:gd name="T58" fmla="*/ 2102 w 2686"/>
              <a:gd name="T59" fmla="*/ 1783 h 2644"/>
              <a:gd name="T60" fmla="*/ 1871 w 2686"/>
              <a:gd name="T61" fmla="*/ 1700 h 2644"/>
              <a:gd name="T62" fmla="*/ 2013 w 2686"/>
              <a:gd name="T63" fmla="*/ 1955 h 2644"/>
              <a:gd name="T64" fmla="*/ 2147 w 2686"/>
              <a:gd name="T65" fmla="*/ 2088 h 2644"/>
              <a:gd name="T66" fmla="*/ 1870 w 2686"/>
              <a:gd name="T67" fmla="*/ 2344 h 2644"/>
              <a:gd name="T68" fmla="*/ 2236 w 2686"/>
              <a:gd name="T69" fmla="*/ 2260 h 2644"/>
              <a:gd name="T70" fmla="*/ 2147 w 2686"/>
              <a:gd name="T71" fmla="*/ 2088 h 2644"/>
              <a:gd name="T72" fmla="*/ 2686 w 2686"/>
              <a:gd name="T73" fmla="*/ 2577 h 2644"/>
              <a:gd name="T74" fmla="*/ 1486 w 2686"/>
              <a:gd name="T75" fmla="*/ 2644 h 2644"/>
              <a:gd name="T76" fmla="*/ 1419 w 2686"/>
              <a:gd name="T77" fmla="*/ 1444 h 2644"/>
              <a:gd name="T78" fmla="*/ 2619 w 2686"/>
              <a:gd name="T79" fmla="*/ 1377 h 2644"/>
              <a:gd name="T80" fmla="*/ 2369 w 2686"/>
              <a:gd name="T81" fmla="*/ 2171 h 2644"/>
              <a:gd name="T82" fmla="*/ 2235 w 2686"/>
              <a:gd name="T83" fmla="*/ 1872 h 2644"/>
              <a:gd name="T84" fmla="*/ 2013 w 2686"/>
              <a:gd name="T85" fmla="*/ 1566 h 2644"/>
              <a:gd name="T86" fmla="*/ 1738 w 2686"/>
              <a:gd name="T87" fmla="*/ 1633 h 2644"/>
              <a:gd name="T88" fmla="*/ 1805 w 2686"/>
              <a:gd name="T89" fmla="*/ 2477 h 2644"/>
              <a:gd name="T90" fmla="*/ 2369 w 2686"/>
              <a:gd name="T91" fmla="*/ 2260 h 2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686" h="2644">
                <a:moveTo>
                  <a:pt x="513" y="2108"/>
                </a:moveTo>
                <a:lnTo>
                  <a:pt x="619" y="1803"/>
                </a:lnTo>
                <a:lnTo>
                  <a:pt x="739" y="2108"/>
                </a:lnTo>
                <a:lnTo>
                  <a:pt x="513" y="2108"/>
                </a:lnTo>
                <a:close/>
                <a:moveTo>
                  <a:pt x="1267" y="1444"/>
                </a:moveTo>
                <a:lnTo>
                  <a:pt x="1267" y="2577"/>
                </a:lnTo>
                <a:cubicBezTo>
                  <a:pt x="1267" y="2614"/>
                  <a:pt x="1237" y="2644"/>
                  <a:pt x="1200" y="2644"/>
                </a:cubicBezTo>
                <a:lnTo>
                  <a:pt x="67" y="2644"/>
                </a:lnTo>
                <a:cubicBezTo>
                  <a:pt x="30" y="2644"/>
                  <a:pt x="0" y="2614"/>
                  <a:pt x="0" y="2577"/>
                </a:cubicBezTo>
                <a:lnTo>
                  <a:pt x="0" y="1444"/>
                </a:lnTo>
                <a:cubicBezTo>
                  <a:pt x="0" y="1407"/>
                  <a:pt x="30" y="1377"/>
                  <a:pt x="67" y="1377"/>
                </a:cubicBezTo>
                <a:lnTo>
                  <a:pt x="1200" y="1377"/>
                </a:lnTo>
                <a:cubicBezTo>
                  <a:pt x="1237" y="1377"/>
                  <a:pt x="1267" y="1407"/>
                  <a:pt x="1267" y="1444"/>
                </a:cubicBezTo>
                <a:close/>
                <a:moveTo>
                  <a:pt x="991" y="2386"/>
                </a:moveTo>
                <a:lnTo>
                  <a:pt x="678" y="1586"/>
                </a:lnTo>
                <a:cubicBezTo>
                  <a:pt x="667" y="1560"/>
                  <a:pt x="642" y="1543"/>
                  <a:pt x="614" y="1544"/>
                </a:cubicBezTo>
                <a:cubicBezTo>
                  <a:pt x="586" y="1544"/>
                  <a:pt x="562" y="1562"/>
                  <a:pt x="553" y="1588"/>
                </a:cubicBezTo>
                <a:lnTo>
                  <a:pt x="275" y="2388"/>
                </a:lnTo>
                <a:cubicBezTo>
                  <a:pt x="263" y="2423"/>
                  <a:pt x="281" y="2461"/>
                  <a:pt x="316" y="2473"/>
                </a:cubicBezTo>
                <a:cubicBezTo>
                  <a:pt x="323" y="2476"/>
                  <a:pt x="331" y="2477"/>
                  <a:pt x="338" y="2477"/>
                </a:cubicBezTo>
                <a:cubicBezTo>
                  <a:pt x="365" y="2477"/>
                  <a:pt x="391" y="2460"/>
                  <a:pt x="401" y="2432"/>
                </a:cubicBezTo>
                <a:lnTo>
                  <a:pt x="467" y="2242"/>
                </a:lnTo>
                <a:lnTo>
                  <a:pt x="791" y="2242"/>
                </a:lnTo>
                <a:lnTo>
                  <a:pt x="867" y="2434"/>
                </a:lnTo>
                <a:cubicBezTo>
                  <a:pt x="880" y="2469"/>
                  <a:pt x="919" y="2486"/>
                  <a:pt x="953" y="2472"/>
                </a:cubicBezTo>
                <a:cubicBezTo>
                  <a:pt x="987" y="2459"/>
                  <a:pt x="1004" y="2420"/>
                  <a:pt x="991" y="2386"/>
                </a:cubicBezTo>
                <a:close/>
                <a:moveTo>
                  <a:pt x="1945" y="67"/>
                </a:moveTo>
                <a:lnTo>
                  <a:pt x="1945" y="1200"/>
                </a:lnTo>
                <a:cubicBezTo>
                  <a:pt x="1945" y="1237"/>
                  <a:pt x="1915" y="1267"/>
                  <a:pt x="1878" y="1267"/>
                </a:cubicBezTo>
                <a:lnTo>
                  <a:pt x="745" y="1267"/>
                </a:lnTo>
                <a:cubicBezTo>
                  <a:pt x="708" y="1267"/>
                  <a:pt x="678" y="1237"/>
                  <a:pt x="678" y="1200"/>
                </a:cubicBezTo>
                <a:lnTo>
                  <a:pt x="678" y="67"/>
                </a:lnTo>
                <a:cubicBezTo>
                  <a:pt x="678" y="30"/>
                  <a:pt x="708" y="0"/>
                  <a:pt x="745" y="0"/>
                </a:cubicBezTo>
                <a:lnTo>
                  <a:pt x="1878" y="0"/>
                </a:lnTo>
                <a:cubicBezTo>
                  <a:pt x="1915" y="0"/>
                  <a:pt x="1945" y="30"/>
                  <a:pt x="1945" y="67"/>
                </a:cubicBezTo>
                <a:close/>
                <a:moveTo>
                  <a:pt x="1612" y="384"/>
                </a:moveTo>
                <a:cubicBezTo>
                  <a:pt x="1612" y="259"/>
                  <a:pt x="1510" y="158"/>
                  <a:pt x="1385" y="158"/>
                </a:cubicBezTo>
                <a:lnTo>
                  <a:pt x="1238" y="158"/>
                </a:lnTo>
                <a:cubicBezTo>
                  <a:pt x="1113" y="158"/>
                  <a:pt x="1012" y="259"/>
                  <a:pt x="1012" y="384"/>
                </a:cubicBezTo>
                <a:lnTo>
                  <a:pt x="1012" y="887"/>
                </a:lnTo>
                <a:cubicBezTo>
                  <a:pt x="1012" y="1012"/>
                  <a:pt x="1113" y="1113"/>
                  <a:pt x="1238" y="1113"/>
                </a:cubicBezTo>
                <a:lnTo>
                  <a:pt x="1387" y="1113"/>
                </a:lnTo>
                <a:cubicBezTo>
                  <a:pt x="1511" y="1113"/>
                  <a:pt x="1612" y="1012"/>
                  <a:pt x="1612" y="888"/>
                </a:cubicBezTo>
                <a:lnTo>
                  <a:pt x="1612" y="887"/>
                </a:lnTo>
                <a:cubicBezTo>
                  <a:pt x="1612" y="850"/>
                  <a:pt x="1582" y="820"/>
                  <a:pt x="1545" y="820"/>
                </a:cubicBezTo>
                <a:cubicBezTo>
                  <a:pt x="1508" y="820"/>
                  <a:pt x="1478" y="850"/>
                  <a:pt x="1478" y="887"/>
                </a:cubicBezTo>
                <a:lnTo>
                  <a:pt x="1478" y="888"/>
                </a:lnTo>
                <a:cubicBezTo>
                  <a:pt x="1478" y="939"/>
                  <a:pt x="1437" y="980"/>
                  <a:pt x="1387" y="980"/>
                </a:cubicBezTo>
                <a:lnTo>
                  <a:pt x="1238" y="980"/>
                </a:lnTo>
                <a:cubicBezTo>
                  <a:pt x="1187" y="980"/>
                  <a:pt x="1145" y="938"/>
                  <a:pt x="1145" y="887"/>
                </a:cubicBezTo>
                <a:lnTo>
                  <a:pt x="1145" y="384"/>
                </a:lnTo>
                <a:cubicBezTo>
                  <a:pt x="1145" y="333"/>
                  <a:pt x="1187" y="291"/>
                  <a:pt x="1238" y="291"/>
                </a:cubicBezTo>
                <a:lnTo>
                  <a:pt x="1385" y="291"/>
                </a:lnTo>
                <a:cubicBezTo>
                  <a:pt x="1437" y="291"/>
                  <a:pt x="1478" y="333"/>
                  <a:pt x="1478" y="384"/>
                </a:cubicBezTo>
                <a:lnTo>
                  <a:pt x="1478" y="420"/>
                </a:lnTo>
                <a:cubicBezTo>
                  <a:pt x="1478" y="457"/>
                  <a:pt x="1508" y="487"/>
                  <a:pt x="1545" y="487"/>
                </a:cubicBezTo>
                <a:cubicBezTo>
                  <a:pt x="1582" y="487"/>
                  <a:pt x="1612" y="457"/>
                  <a:pt x="1612" y="420"/>
                </a:cubicBezTo>
                <a:lnTo>
                  <a:pt x="1612" y="384"/>
                </a:lnTo>
                <a:close/>
                <a:moveTo>
                  <a:pt x="2102" y="1872"/>
                </a:moveTo>
                <a:lnTo>
                  <a:pt x="2102" y="1783"/>
                </a:lnTo>
                <a:cubicBezTo>
                  <a:pt x="2102" y="1737"/>
                  <a:pt x="2062" y="1700"/>
                  <a:pt x="2013" y="1700"/>
                </a:cubicBezTo>
                <a:lnTo>
                  <a:pt x="1871" y="1700"/>
                </a:lnTo>
                <a:cubicBezTo>
                  <a:pt x="1870" y="1779"/>
                  <a:pt x="1870" y="1868"/>
                  <a:pt x="1870" y="1955"/>
                </a:cubicBezTo>
                <a:lnTo>
                  <a:pt x="2013" y="1955"/>
                </a:lnTo>
                <a:cubicBezTo>
                  <a:pt x="2062" y="1955"/>
                  <a:pt x="2102" y="1918"/>
                  <a:pt x="2102" y="1872"/>
                </a:cubicBezTo>
                <a:close/>
                <a:moveTo>
                  <a:pt x="2147" y="2088"/>
                </a:moveTo>
                <a:lnTo>
                  <a:pt x="1869" y="2088"/>
                </a:lnTo>
                <a:cubicBezTo>
                  <a:pt x="1869" y="2193"/>
                  <a:pt x="1869" y="2286"/>
                  <a:pt x="1870" y="2344"/>
                </a:cubicBezTo>
                <a:lnTo>
                  <a:pt x="2147" y="2344"/>
                </a:lnTo>
                <a:cubicBezTo>
                  <a:pt x="2196" y="2344"/>
                  <a:pt x="2236" y="2306"/>
                  <a:pt x="2236" y="2260"/>
                </a:cubicBezTo>
                <a:lnTo>
                  <a:pt x="2236" y="2171"/>
                </a:lnTo>
                <a:cubicBezTo>
                  <a:pt x="2236" y="2126"/>
                  <a:pt x="2196" y="2088"/>
                  <a:pt x="2147" y="2088"/>
                </a:cubicBezTo>
                <a:close/>
                <a:moveTo>
                  <a:pt x="2686" y="1444"/>
                </a:moveTo>
                <a:lnTo>
                  <a:pt x="2686" y="2577"/>
                </a:lnTo>
                <a:cubicBezTo>
                  <a:pt x="2686" y="2614"/>
                  <a:pt x="2656" y="2644"/>
                  <a:pt x="2619" y="2644"/>
                </a:cubicBezTo>
                <a:lnTo>
                  <a:pt x="1486" y="2644"/>
                </a:lnTo>
                <a:cubicBezTo>
                  <a:pt x="1449" y="2644"/>
                  <a:pt x="1419" y="2614"/>
                  <a:pt x="1419" y="2577"/>
                </a:cubicBezTo>
                <a:lnTo>
                  <a:pt x="1419" y="1444"/>
                </a:lnTo>
                <a:cubicBezTo>
                  <a:pt x="1419" y="1407"/>
                  <a:pt x="1449" y="1377"/>
                  <a:pt x="1486" y="1377"/>
                </a:cubicBezTo>
                <a:lnTo>
                  <a:pt x="2619" y="1377"/>
                </a:lnTo>
                <a:cubicBezTo>
                  <a:pt x="2656" y="1377"/>
                  <a:pt x="2686" y="1407"/>
                  <a:pt x="2686" y="1444"/>
                </a:cubicBezTo>
                <a:close/>
                <a:moveTo>
                  <a:pt x="2369" y="2171"/>
                </a:moveTo>
                <a:cubicBezTo>
                  <a:pt x="2369" y="2075"/>
                  <a:pt x="2304" y="1993"/>
                  <a:pt x="2214" y="1965"/>
                </a:cubicBezTo>
                <a:cubicBezTo>
                  <a:pt x="2228" y="1937"/>
                  <a:pt x="2235" y="1905"/>
                  <a:pt x="2235" y="1872"/>
                </a:cubicBezTo>
                <a:lnTo>
                  <a:pt x="2235" y="1783"/>
                </a:lnTo>
                <a:cubicBezTo>
                  <a:pt x="2235" y="1663"/>
                  <a:pt x="2136" y="1566"/>
                  <a:pt x="2013" y="1566"/>
                </a:cubicBezTo>
                <a:lnTo>
                  <a:pt x="1805" y="1566"/>
                </a:lnTo>
                <a:cubicBezTo>
                  <a:pt x="1768" y="1566"/>
                  <a:pt x="1738" y="1596"/>
                  <a:pt x="1738" y="1633"/>
                </a:cubicBezTo>
                <a:cubicBezTo>
                  <a:pt x="1733" y="2420"/>
                  <a:pt x="1735" y="2422"/>
                  <a:pt x="1747" y="2443"/>
                </a:cubicBezTo>
                <a:cubicBezTo>
                  <a:pt x="1759" y="2464"/>
                  <a:pt x="1781" y="2477"/>
                  <a:pt x="1805" y="2477"/>
                </a:cubicBezTo>
                <a:lnTo>
                  <a:pt x="2147" y="2477"/>
                </a:lnTo>
                <a:cubicBezTo>
                  <a:pt x="2269" y="2477"/>
                  <a:pt x="2369" y="2380"/>
                  <a:pt x="2369" y="2260"/>
                </a:cubicBezTo>
                <a:lnTo>
                  <a:pt x="2369" y="2171"/>
                </a:lnTo>
                <a:close/>
              </a:path>
            </a:pathLst>
          </a:custGeom>
          <a:solidFill>
            <a:srgbClr val="F3B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AAD32CA-1A2A-4C8A-47A1-9B4BAB3E1066}"/>
              </a:ext>
            </a:extLst>
          </p:cNvPr>
          <p:cNvSpPr/>
          <p:nvPr/>
        </p:nvSpPr>
        <p:spPr>
          <a:xfrm>
            <a:off x="7328127" y="2280735"/>
            <a:ext cx="609685" cy="609685"/>
          </a:xfrm>
          <a:custGeom>
            <a:avLst/>
            <a:gdLst>
              <a:gd name="T0" fmla="*/ 0 w 11154"/>
              <a:gd name="T1" fmla="*/ 5577 h 11154"/>
              <a:gd name="T2" fmla="*/ 11154 w 11154"/>
              <a:gd name="T3" fmla="*/ 5577 h 11154"/>
              <a:gd name="T4" fmla="*/ 5577 w 11154"/>
              <a:gd name="T5" fmla="*/ 10170 h 11154"/>
              <a:gd name="T6" fmla="*/ 5577 w 11154"/>
              <a:gd name="T7" fmla="*/ 984 h 11154"/>
              <a:gd name="T8" fmla="*/ 8421 w 11154"/>
              <a:gd name="T9" fmla="*/ 4270 h 11154"/>
              <a:gd name="T10" fmla="*/ 7801 w 11154"/>
              <a:gd name="T11" fmla="*/ 4014 h 11154"/>
              <a:gd name="T12" fmla="*/ 7976 w 11154"/>
              <a:gd name="T13" fmla="*/ 3669 h 11154"/>
              <a:gd name="T14" fmla="*/ 8375 w 11154"/>
              <a:gd name="T15" fmla="*/ 2574 h 11154"/>
              <a:gd name="T16" fmla="*/ 5982 w 11154"/>
              <a:gd name="T17" fmla="*/ 4270 h 11154"/>
              <a:gd name="T18" fmla="*/ 5468 w 11154"/>
              <a:gd name="T19" fmla="*/ 3756 h 11154"/>
              <a:gd name="T20" fmla="*/ 5882 w 11154"/>
              <a:gd name="T21" fmla="*/ 3270 h 11154"/>
              <a:gd name="T22" fmla="*/ 5186 w 11154"/>
              <a:gd name="T23" fmla="*/ 2574 h 11154"/>
              <a:gd name="T24" fmla="*/ 2975 w 11154"/>
              <a:gd name="T25" fmla="*/ 4270 h 11154"/>
              <a:gd name="T26" fmla="*/ 2975 w 11154"/>
              <a:gd name="T27" fmla="*/ 3757 h 11154"/>
              <a:gd name="T28" fmla="*/ 2280 w 11154"/>
              <a:gd name="T29" fmla="*/ 3061 h 11154"/>
              <a:gd name="T30" fmla="*/ 2280 w 11154"/>
              <a:gd name="T31" fmla="*/ 4966 h 11154"/>
              <a:gd name="T32" fmla="*/ 4185 w 11154"/>
              <a:gd name="T33" fmla="*/ 4966 h 11154"/>
              <a:gd name="T34" fmla="*/ 4773 w 11154"/>
              <a:gd name="T35" fmla="*/ 4966 h 11154"/>
              <a:gd name="T36" fmla="*/ 6678 w 11154"/>
              <a:gd name="T37" fmla="*/ 4966 h 11154"/>
              <a:gd name="T38" fmla="*/ 7211 w 11154"/>
              <a:gd name="T39" fmla="*/ 4966 h 11154"/>
              <a:gd name="T40" fmla="*/ 9117 w 11154"/>
              <a:gd name="T41" fmla="*/ 4966 h 11154"/>
              <a:gd name="T42" fmla="*/ 10170 w 11154"/>
              <a:gd name="T43" fmla="*/ 5577 h 11154"/>
              <a:gd name="T44" fmla="*/ 3445 w 11154"/>
              <a:gd name="T45" fmla="*/ 5981 h 11154"/>
              <a:gd name="T46" fmla="*/ 3445 w 11154"/>
              <a:gd name="T47" fmla="*/ 7158 h 11154"/>
              <a:gd name="T48" fmla="*/ 3445 w 11154"/>
              <a:gd name="T49" fmla="*/ 5981 h 11154"/>
              <a:gd name="T50" fmla="*/ 7121 w 11154"/>
              <a:gd name="T51" fmla="*/ 6569 h 11154"/>
              <a:gd name="T52" fmla="*/ 8298 w 11154"/>
              <a:gd name="T53" fmla="*/ 6569 h 11154"/>
              <a:gd name="T54" fmla="*/ 6223 w 11154"/>
              <a:gd name="T55" fmla="*/ 7467 h 11154"/>
              <a:gd name="T56" fmla="*/ 5731 w 11154"/>
              <a:gd name="T57" fmla="*/ 8253 h 11154"/>
              <a:gd name="T58" fmla="*/ 5423 w 11154"/>
              <a:gd name="T59" fmla="*/ 8256 h 11154"/>
              <a:gd name="T60" fmla="*/ 4931 w 11154"/>
              <a:gd name="T61" fmla="*/ 7467 h 11154"/>
              <a:gd name="T62" fmla="*/ 4439 w 11154"/>
              <a:gd name="T63" fmla="*/ 8256 h 11154"/>
              <a:gd name="T64" fmla="*/ 6715 w 11154"/>
              <a:gd name="T65" fmla="*/ 8256 h 11154"/>
              <a:gd name="T66" fmla="*/ 6223 w 11154"/>
              <a:gd name="T67" fmla="*/ 7467 h 11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154" h="11154">
                <a:moveTo>
                  <a:pt x="5577" y="0"/>
                </a:moveTo>
                <a:cubicBezTo>
                  <a:pt x="2502" y="0"/>
                  <a:pt x="0" y="2502"/>
                  <a:pt x="0" y="5577"/>
                </a:cubicBezTo>
                <a:cubicBezTo>
                  <a:pt x="0" y="8652"/>
                  <a:pt x="2502" y="11154"/>
                  <a:pt x="5577" y="11154"/>
                </a:cubicBezTo>
                <a:cubicBezTo>
                  <a:pt x="8652" y="11154"/>
                  <a:pt x="11154" y="8652"/>
                  <a:pt x="11154" y="5577"/>
                </a:cubicBezTo>
                <a:cubicBezTo>
                  <a:pt x="11154" y="2502"/>
                  <a:pt x="8652" y="0"/>
                  <a:pt x="5577" y="0"/>
                </a:cubicBezTo>
                <a:close/>
                <a:moveTo>
                  <a:pt x="5577" y="10170"/>
                </a:moveTo>
                <a:cubicBezTo>
                  <a:pt x="3044" y="10170"/>
                  <a:pt x="984" y="8110"/>
                  <a:pt x="984" y="5577"/>
                </a:cubicBezTo>
                <a:cubicBezTo>
                  <a:pt x="984" y="3044"/>
                  <a:pt x="3044" y="984"/>
                  <a:pt x="5577" y="984"/>
                </a:cubicBezTo>
                <a:cubicBezTo>
                  <a:pt x="7236" y="984"/>
                  <a:pt x="8693" y="1869"/>
                  <a:pt x="9500" y="3191"/>
                </a:cubicBezTo>
                <a:lnTo>
                  <a:pt x="8421" y="4270"/>
                </a:lnTo>
                <a:cubicBezTo>
                  <a:pt x="8284" y="4408"/>
                  <a:pt x="8045" y="4408"/>
                  <a:pt x="7907" y="4270"/>
                </a:cubicBezTo>
                <a:cubicBezTo>
                  <a:pt x="7839" y="4202"/>
                  <a:pt x="7801" y="4110"/>
                  <a:pt x="7801" y="4014"/>
                </a:cubicBezTo>
                <a:cubicBezTo>
                  <a:pt x="7801" y="3916"/>
                  <a:pt x="7838" y="3825"/>
                  <a:pt x="7907" y="3757"/>
                </a:cubicBezTo>
                <a:cubicBezTo>
                  <a:pt x="7934" y="3730"/>
                  <a:pt x="7957" y="3700"/>
                  <a:pt x="7976" y="3669"/>
                </a:cubicBezTo>
                <a:lnTo>
                  <a:pt x="8375" y="3270"/>
                </a:lnTo>
                <a:cubicBezTo>
                  <a:pt x="8567" y="3077"/>
                  <a:pt x="8567" y="2766"/>
                  <a:pt x="8375" y="2574"/>
                </a:cubicBezTo>
                <a:cubicBezTo>
                  <a:pt x="8183" y="2382"/>
                  <a:pt x="7871" y="2382"/>
                  <a:pt x="7679" y="2574"/>
                </a:cubicBezTo>
                <a:lnTo>
                  <a:pt x="5982" y="4270"/>
                </a:lnTo>
                <a:cubicBezTo>
                  <a:pt x="5841" y="4412"/>
                  <a:pt x="5610" y="4412"/>
                  <a:pt x="5468" y="4270"/>
                </a:cubicBezTo>
                <a:cubicBezTo>
                  <a:pt x="5327" y="4129"/>
                  <a:pt x="5327" y="3898"/>
                  <a:pt x="5468" y="3756"/>
                </a:cubicBezTo>
                <a:cubicBezTo>
                  <a:pt x="5523" y="3701"/>
                  <a:pt x="5561" y="3636"/>
                  <a:pt x="5584" y="3567"/>
                </a:cubicBezTo>
                <a:lnTo>
                  <a:pt x="5882" y="3270"/>
                </a:lnTo>
                <a:cubicBezTo>
                  <a:pt x="6074" y="3077"/>
                  <a:pt x="6074" y="2766"/>
                  <a:pt x="5882" y="2574"/>
                </a:cubicBezTo>
                <a:cubicBezTo>
                  <a:pt x="5690" y="2382"/>
                  <a:pt x="5378" y="2382"/>
                  <a:pt x="5186" y="2574"/>
                </a:cubicBezTo>
                <a:lnTo>
                  <a:pt x="3489" y="4270"/>
                </a:lnTo>
                <a:cubicBezTo>
                  <a:pt x="3352" y="4408"/>
                  <a:pt x="3113" y="4408"/>
                  <a:pt x="2975" y="4270"/>
                </a:cubicBezTo>
                <a:cubicBezTo>
                  <a:pt x="2907" y="4202"/>
                  <a:pt x="2869" y="4111"/>
                  <a:pt x="2869" y="4013"/>
                </a:cubicBezTo>
                <a:cubicBezTo>
                  <a:pt x="2869" y="3916"/>
                  <a:pt x="2907" y="3825"/>
                  <a:pt x="2975" y="3757"/>
                </a:cubicBezTo>
                <a:cubicBezTo>
                  <a:pt x="3168" y="3564"/>
                  <a:pt x="3168" y="3253"/>
                  <a:pt x="2975" y="3061"/>
                </a:cubicBezTo>
                <a:cubicBezTo>
                  <a:pt x="2784" y="2868"/>
                  <a:pt x="2472" y="2869"/>
                  <a:pt x="2280" y="3061"/>
                </a:cubicBezTo>
                <a:cubicBezTo>
                  <a:pt x="2025" y="3315"/>
                  <a:pt x="1885" y="3654"/>
                  <a:pt x="1885" y="4013"/>
                </a:cubicBezTo>
                <a:cubicBezTo>
                  <a:pt x="1885" y="4373"/>
                  <a:pt x="2025" y="4712"/>
                  <a:pt x="2280" y="4966"/>
                </a:cubicBezTo>
                <a:cubicBezTo>
                  <a:pt x="2534" y="5221"/>
                  <a:pt x="2872" y="5361"/>
                  <a:pt x="3232" y="5361"/>
                </a:cubicBezTo>
                <a:cubicBezTo>
                  <a:pt x="3592" y="5361"/>
                  <a:pt x="3931" y="5221"/>
                  <a:pt x="4185" y="4966"/>
                </a:cubicBezTo>
                <a:lnTo>
                  <a:pt x="4526" y="4626"/>
                </a:lnTo>
                <a:cubicBezTo>
                  <a:pt x="4588" y="4749"/>
                  <a:pt x="4670" y="4864"/>
                  <a:pt x="4773" y="4966"/>
                </a:cubicBezTo>
                <a:cubicBezTo>
                  <a:pt x="5035" y="5229"/>
                  <a:pt x="5380" y="5360"/>
                  <a:pt x="5725" y="5360"/>
                </a:cubicBezTo>
                <a:cubicBezTo>
                  <a:pt x="6071" y="5360"/>
                  <a:pt x="6416" y="5229"/>
                  <a:pt x="6678" y="4966"/>
                </a:cubicBezTo>
                <a:lnTo>
                  <a:pt x="6983" y="4662"/>
                </a:lnTo>
                <a:cubicBezTo>
                  <a:pt x="7044" y="4772"/>
                  <a:pt x="7120" y="4875"/>
                  <a:pt x="7211" y="4966"/>
                </a:cubicBezTo>
                <a:cubicBezTo>
                  <a:pt x="7466" y="5221"/>
                  <a:pt x="7804" y="5361"/>
                  <a:pt x="8164" y="5361"/>
                </a:cubicBezTo>
                <a:cubicBezTo>
                  <a:pt x="8524" y="5361"/>
                  <a:pt x="8863" y="5221"/>
                  <a:pt x="9117" y="4966"/>
                </a:cubicBezTo>
                <a:lnTo>
                  <a:pt x="9940" y="4144"/>
                </a:lnTo>
                <a:cubicBezTo>
                  <a:pt x="10088" y="4595"/>
                  <a:pt x="10170" y="5077"/>
                  <a:pt x="10170" y="5577"/>
                </a:cubicBezTo>
                <a:cubicBezTo>
                  <a:pt x="10170" y="8110"/>
                  <a:pt x="8110" y="10170"/>
                  <a:pt x="5577" y="10170"/>
                </a:cubicBezTo>
                <a:close/>
                <a:moveTo>
                  <a:pt x="3445" y="5981"/>
                </a:moveTo>
                <a:cubicBezTo>
                  <a:pt x="3120" y="5981"/>
                  <a:pt x="2856" y="6244"/>
                  <a:pt x="2856" y="6569"/>
                </a:cubicBezTo>
                <a:cubicBezTo>
                  <a:pt x="2856" y="6894"/>
                  <a:pt x="3120" y="7158"/>
                  <a:pt x="3445" y="7158"/>
                </a:cubicBezTo>
                <a:cubicBezTo>
                  <a:pt x="3770" y="7158"/>
                  <a:pt x="4033" y="6894"/>
                  <a:pt x="4033" y="6569"/>
                </a:cubicBezTo>
                <a:cubicBezTo>
                  <a:pt x="4033" y="6244"/>
                  <a:pt x="3770" y="5981"/>
                  <a:pt x="3445" y="5981"/>
                </a:cubicBezTo>
                <a:close/>
                <a:moveTo>
                  <a:pt x="7709" y="5981"/>
                </a:moveTo>
                <a:cubicBezTo>
                  <a:pt x="7384" y="5981"/>
                  <a:pt x="7121" y="6244"/>
                  <a:pt x="7121" y="6569"/>
                </a:cubicBezTo>
                <a:cubicBezTo>
                  <a:pt x="7121" y="6894"/>
                  <a:pt x="7384" y="7158"/>
                  <a:pt x="7709" y="7158"/>
                </a:cubicBezTo>
                <a:cubicBezTo>
                  <a:pt x="8034" y="7158"/>
                  <a:pt x="8298" y="6894"/>
                  <a:pt x="8298" y="6569"/>
                </a:cubicBezTo>
                <a:cubicBezTo>
                  <a:pt x="8298" y="6244"/>
                  <a:pt x="8034" y="5981"/>
                  <a:pt x="7709" y="5981"/>
                </a:cubicBezTo>
                <a:close/>
                <a:moveTo>
                  <a:pt x="6223" y="7467"/>
                </a:moveTo>
                <a:cubicBezTo>
                  <a:pt x="5951" y="7467"/>
                  <a:pt x="5731" y="7688"/>
                  <a:pt x="5731" y="7959"/>
                </a:cubicBezTo>
                <a:lnTo>
                  <a:pt x="5731" y="8253"/>
                </a:lnTo>
                <a:cubicBezTo>
                  <a:pt x="5725" y="8271"/>
                  <a:pt x="5669" y="8317"/>
                  <a:pt x="5577" y="8317"/>
                </a:cubicBezTo>
                <a:cubicBezTo>
                  <a:pt x="5485" y="8317"/>
                  <a:pt x="5429" y="8271"/>
                  <a:pt x="5423" y="8256"/>
                </a:cubicBezTo>
                <a:lnTo>
                  <a:pt x="5423" y="7959"/>
                </a:lnTo>
                <a:cubicBezTo>
                  <a:pt x="5423" y="7688"/>
                  <a:pt x="5203" y="7467"/>
                  <a:pt x="4931" y="7467"/>
                </a:cubicBezTo>
                <a:cubicBezTo>
                  <a:pt x="4659" y="7467"/>
                  <a:pt x="4439" y="7688"/>
                  <a:pt x="4439" y="7959"/>
                </a:cubicBezTo>
                <a:lnTo>
                  <a:pt x="4439" y="8256"/>
                </a:lnTo>
                <a:cubicBezTo>
                  <a:pt x="4439" y="8832"/>
                  <a:pt x="4949" y="9301"/>
                  <a:pt x="5577" y="9301"/>
                </a:cubicBezTo>
                <a:cubicBezTo>
                  <a:pt x="6204" y="9301"/>
                  <a:pt x="6715" y="8832"/>
                  <a:pt x="6715" y="8256"/>
                </a:cubicBezTo>
                <a:lnTo>
                  <a:pt x="6715" y="7959"/>
                </a:lnTo>
                <a:cubicBezTo>
                  <a:pt x="6715" y="7688"/>
                  <a:pt x="6495" y="7467"/>
                  <a:pt x="6223" y="7467"/>
                </a:cubicBezTo>
                <a:close/>
              </a:path>
            </a:pathLst>
          </a:custGeom>
          <a:solidFill>
            <a:srgbClr val="689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02E784-DF40-15D5-F66E-06E177B05529}"/>
              </a:ext>
            </a:extLst>
          </p:cNvPr>
          <p:cNvSpPr txBox="1"/>
          <p:nvPr/>
        </p:nvSpPr>
        <p:spPr>
          <a:xfrm>
            <a:off x="666748" y="4085226"/>
            <a:ext cx="108585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Guiding</a:t>
            </a:r>
            <a:r>
              <a:rPr lang="en-US" altLang="zh-CN" sz="2200" b="1" dirty="0">
                <a:solidFill>
                  <a:srgbClr val="F3B9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language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through </a:t>
            </a:r>
            <a:r>
              <a:rPr lang="en-US" altLang="zh-CN" sz="2200" b="1" dirty="0">
                <a:solidFill>
                  <a:srgbClr val="D0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stories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specifically designed for </a:t>
            </a:r>
            <a:r>
              <a:rPr lang="en-US" altLang="zh-CN" sz="2200" b="1" dirty="0">
                <a:solidFill>
                  <a:srgbClr val="6895D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kids</a:t>
            </a:r>
            <a:endParaRPr lang="zh-CN" altLang="en-US" sz="2200" dirty="0">
              <a:solidFill>
                <a:srgbClr val="6895D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03FAA4-E6D9-4756-AD4C-4764BA4EB6DD}"/>
              </a:ext>
            </a:extLst>
          </p:cNvPr>
          <p:cNvSpPr txBox="1"/>
          <p:nvPr/>
        </p:nvSpPr>
        <p:spPr>
          <a:xfrm>
            <a:off x="1366456" y="5566677"/>
            <a:ext cx="2247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Innovative Interaction Methods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41ED32B-5078-4F6F-B1B4-9817C3DE6102}"/>
              </a:ext>
            </a:extLst>
          </p:cNvPr>
          <p:cNvCxnSpPr>
            <a:cxnSpLocks/>
          </p:cNvCxnSpPr>
          <p:nvPr/>
        </p:nvCxnSpPr>
        <p:spPr>
          <a:xfrm>
            <a:off x="935786" y="5189130"/>
            <a:ext cx="1032042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4984789D-C5F2-4108-AF6C-1FC3D7AE7668}"/>
              </a:ext>
            </a:extLst>
          </p:cNvPr>
          <p:cNvSpPr/>
          <p:nvPr/>
        </p:nvSpPr>
        <p:spPr>
          <a:xfrm>
            <a:off x="1469967" y="4839560"/>
            <a:ext cx="686712" cy="6867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54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200789E-C696-4440-81E2-84B37A5F3384}"/>
              </a:ext>
            </a:extLst>
          </p:cNvPr>
          <p:cNvSpPr/>
          <p:nvPr/>
        </p:nvSpPr>
        <p:spPr>
          <a:xfrm>
            <a:off x="4829896" y="4861098"/>
            <a:ext cx="686712" cy="6867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54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6DA1A9C-2175-468B-82F3-B7D5F28A8C7F}"/>
              </a:ext>
            </a:extLst>
          </p:cNvPr>
          <p:cNvSpPr txBox="1"/>
          <p:nvPr/>
        </p:nvSpPr>
        <p:spPr>
          <a:xfrm>
            <a:off x="4755930" y="5566677"/>
            <a:ext cx="2247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Smart Voice Interaction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DDCD09E-9C12-47F1-9AF0-2EA06D393061}"/>
              </a:ext>
            </a:extLst>
          </p:cNvPr>
          <p:cNvSpPr/>
          <p:nvPr/>
        </p:nvSpPr>
        <p:spPr>
          <a:xfrm>
            <a:off x="8189825" y="4836827"/>
            <a:ext cx="686712" cy="6867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FB4CA2-12E6-4A03-AB56-FBE58E6CC993}"/>
              </a:ext>
            </a:extLst>
          </p:cNvPr>
          <p:cNvSpPr txBox="1"/>
          <p:nvPr/>
        </p:nvSpPr>
        <p:spPr>
          <a:xfrm>
            <a:off x="8115859" y="5566677"/>
            <a:ext cx="2247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Personalized Learning Paths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D95D2A-6DD0-F8A2-F0A6-96C16213ADB5}"/>
              </a:ext>
            </a:extLst>
          </p:cNvPr>
          <p:cNvSpPr txBox="1"/>
          <p:nvPr/>
        </p:nvSpPr>
        <p:spPr>
          <a:xfrm>
            <a:off x="666748" y="1066953"/>
            <a:ext cx="10858502" cy="879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Design Objectives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Educational Fun, AI-Enabled Interaction, Leading the Early Childhood English Learning Experience</a:t>
            </a:r>
            <a:endParaRPr lang="zh-CN" altLang="en-US" sz="1600" dirty="0">
              <a:solidFill>
                <a:srgbClr val="6895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437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04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907122"/>
            <a:ext cx="7764473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Technology Stack</a:t>
            </a:r>
          </a:p>
        </p:txBody>
      </p:sp>
    </p:spTree>
    <p:extLst>
      <p:ext uri="{BB962C8B-B14F-4D97-AF65-F5344CB8AC3E}">
        <p14:creationId xmlns:p14="http://schemas.microsoft.com/office/powerpoint/2010/main" val="394220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Technology Stack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C1F9EF3-F0BD-E332-CE87-CC361E75DC49}"/>
              </a:ext>
            </a:extLst>
          </p:cNvPr>
          <p:cNvSpPr/>
          <p:nvPr/>
        </p:nvSpPr>
        <p:spPr>
          <a:xfrm>
            <a:off x="1625600" y="1620192"/>
            <a:ext cx="4216400" cy="798649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programming language for Android app development, known for its robustness and object-oriented features.</a:t>
            </a:r>
            <a:endParaRPr lang="zh-CN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B4D2AAC-5D0A-2FFC-0C95-ACBB7E85E7E2}"/>
              </a:ext>
            </a:extLst>
          </p:cNvPr>
          <p:cNvSpPr/>
          <p:nvPr/>
        </p:nvSpPr>
        <p:spPr>
          <a:xfrm>
            <a:off x="2460709" y="1219200"/>
            <a:ext cx="2546182" cy="408147"/>
          </a:xfrm>
          <a:prstGeom prst="roundRect">
            <a:avLst>
              <a:gd name="adj" fmla="val 313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Java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B672902-00E9-6334-0743-9218A53E3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36" y="4386436"/>
            <a:ext cx="797905" cy="79790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B6D369A-7EB5-5B7D-5496-4012D3964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33" y="1620192"/>
            <a:ext cx="797905" cy="79790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C086A62-82A5-C880-AF33-4BFE6EA89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33" y="3002198"/>
            <a:ext cx="797905" cy="79790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62EE815-6934-7370-9A04-6BB5B4EC98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12416" r="12416" b="12416"/>
          <a:stretch/>
        </p:blipFill>
        <p:spPr>
          <a:xfrm>
            <a:off x="645131" y="1620192"/>
            <a:ext cx="798648" cy="79864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4FDAB46-7D77-7A93-A61F-8BFEC0056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9" y="5941498"/>
            <a:ext cx="1087412" cy="45127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682CB1E-C057-F9F3-638E-49185025C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1" y="2962196"/>
            <a:ext cx="777028" cy="88014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DB138AF-E992-5F41-66AB-FCDBEF63A3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2" y="4369561"/>
            <a:ext cx="808080" cy="805902"/>
          </a:xfrm>
          <a:prstGeom prst="rect">
            <a:avLst/>
          </a:prstGeom>
        </p:spPr>
      </p:pic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EF989ECA-C191-0436-3D16-5510F161B78E}"/>
              </a:ext>
            </a:extLst>
          </p:cNvPr>
          <p:cNvSpPr/>
          <p:nvPr/>
        </p:nvSpPr>
        <p:spPr>
          <a:xfrm>
            <a:off x="1625600" y="3002942"/>
            <a:ext cx="4216400" cy="798649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Essential tools and APIs for building, testing, and debugging Android applications.</a:t>
            </a:r>
            <a:endParaRPr lang="zh-CN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10CA1E68-6A8D-2500-9D96-40728E73D03D}"/>
              </a:ext>
            </a:extLst>
          </p:cNvPr>
          <p:cNvSpPr/>
          <p:nvPr/>
        </p:nvSpPr>
        <p:spPr>
          <a:xfrm>
            <a:off x="2460709" y="2601950"/>
            <a:ext cx="2546182" cy="408147"/>
          </a:xfrm>
          <a:prstGeom prst="roundRect">
            <a:avLst>
              <a:gd name="adj" fmla="val 313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Android SDK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EF97C098-B4A2-CDF6-8AA5-8A776136A6D9}"/>
              </a:ext>
            </a:extLst>
          </p:cNvPr>
          <p:cNvSpPr/>
          <p:nvPr/>
        </p:nvSpPr>
        <p:spPr>
          <a:xfrm>
            <a:off x="1625600" y="4385692"/>
            <a:ext cx="4216400" cy="798649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IDE for Android, enhancing developer productivity with advanced coding and testing tools.</a:t>
            </a:r>
            <a:endParaRPr lang="zh-CN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CAE015B2-C738-704B-8CC0-C07718F90A9F}"/>
              </a:ext>
            </a:extLst>
          </p:cNvPr>
          <p:cNvSpPr/>
          <p:nvPr/>
        </p:nvSpPr>
        <p:spPr>
          <a:xfrm>
            <a:off x="2460709" y="3984700"/>
            <a:ext cx="2546182" cy="408147"/>
          </a:xfrm>
          <a:prstGeom prst="roundRect">
            <a:avLst>
              <a:gd name="adj" fmla="val 313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Android Studio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E3E2BAC7-8FC7-8EAF-A54D-B91A1976F305}"/>
              </a:ext>
            </a:extLst>
          </p:cNvPr>
          <p:cNvSpPr/>
          <p:nvPr/>
        </p:nvSpPr>
        <p:spPr>
          <a:xfrm>
            <a:off x="1625600" y="5768443"/>
            <a:ext cx="4216400" cy="798649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Markup language used to design user interfaces in Android applications.</a:t>
            </a:r>
            <a:endParaRPr lang="zh-CN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3DF8FF4E-1406-93C7-7EB6-9FB7F5D42C4D}"/>
              </a:ext>
            </a:extLst>
          </p:cNvPr>
          <p:cNvSpPr/>
          <p:nvPr/>
        </p:nvSpPr>
        <p:spPr>
          <a:xfrm>
            <a:off x="2460709" y="5367451"/>
            <a:ext cx="2546182" cy="408147"/>
          </a:xfrm>
          <a:prstGeom prst="roundRect">
            <a:avLst>
              <a:gd name="adj" fmla="val 313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XML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CF3E52C8-2F84-01D2-8F9E-799B3F3CCD72}"/>
              </a:ext>
            </a:extLst>
          </p:cNvPr>
          <p:cNvSpPr/>
          <p:nvPr/>
        </p:nvSpPr>
        <p:spPr>
          <a:xfrm>
            <a:off x="7308849" y="1620192"/>
            <a:ext cx="4216400" cy="798649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version control system that facilitates code sharing and collaboration.</a:t>
            </a:r>
            <a:endParaRPr lang="zh-CN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99805832-84F7-E97C-EB75-E7BD6D7EAD92}"/>
              </a:ext>
            </a:extLst>
          </p:cNvPr>
          <p:cNvSpPr/>
          <p:nvPr/>
        </p:nvSpPr>
        <p:spPr>
          <a:xfrm>
            <a:off x="8143958" y="1219200"/>
            <a:ext cx="2546182" cy="408147"/>
          </a:xfrm>
          <a:prstGeom prst="roundRect">
            <a:avLst>
              <a:gd name="adj" fmla="val 313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Git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27A09981-2CB8-A381-4219-F7A6086DF773}"/>
              </a:ext>
            </a:extLst>
          </p:cNvPr>
          <p:cNvSpPr/>
          <p:nvPr/>
        </p:nvSpPr>
        <p:spPr>
          <a:xfrm>
            <a:off x="7308849" y="3002942"/>
            <a:ext cx="4216400" cy="798649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User-friendly interface for managing Git repositories, simplifying version control tasks.</a:t>
            </a:r>
            <a:endParaRPr lang="zh-CN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870A8356-611B-45BF-A697-B217374AD5A6}"/>
              </a:ext>
            </a:extLst>
          </p:cNvPr>
          <p:cNvSpPr/>
          <p:nvPr/>
        </p:nvSpPr>
        <p:spPr>
          <a:xfrm>
            <a:off x="8143958" y="2601950"/>
            <a:ext cx="2546182" cy="408147"/>
          </a:xfrm>
          <a:prstGeom prst="roundRect">
            <a:avLst>
              <a:gd name="adj" fmla="val 313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GitHub Desktop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36DC66DA-EFBD-B462-F41A-C00E7A0F5643}"/>
              </a:ext>
            </a:extLst>
          </p:cNvPr>
          <p:cNvSpPr/>
          <p:nvPr/>
        </p:nvSpPr>
        <p:spPr>
          <a:xfrm>
            <a:off x="7308849" y="4385692"/>
            <a:ext cx="4216400" cy="798649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Premier software for editing and enhancing digital images and graphics.</a:t>
            </a:r>
            <a:endParaRPr lang="zh-CN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CEE821FB-BF75-4D76-1B5B-BED9E72BDF89}"/>
              </a:ext>
            </a:extLst>
          </p:cNvPr>
          <p:cNvSpPr/>
          <p:nvPr/>
        </p:nvSpPr>
        <p:spPr>
          <a:xfrm>
            <a:off x="8143958" y="3984700"/>
            <a:ext cx="2546182" cy="408147"/>
          </a:xfrm>
          <a:prstGeom prst="roundRect">
            <a:avLst>
              <a:gd name="adj" fmla="val 313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Adobe Photoshop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787D244-960D-3349-9AA8-CCCE5AEAD93A}"/>
              </a:ext>
            </a:extLst>
          </p:cNvPr>
          <p:cNvSpPr/>
          <p:nvPr/>
        </p:nvSpPr>
        <p:spPr>
          <a:xfrm>
            <a:off x="7308849" y="5768443"/>
            <a:ext cx="4216400" cy="798649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graphics editor perfect for creating scalable design elements and illustrations.</a:t>
            </a:r>
            <a:endParaRPr lang="zh-CN" alt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65F16B1E-8C5A-CCD8-81D3-1F56DBE7F6A2}"/>
              </a:ext>
            </a:extLst>
          </p:cNvPr>
          <p:cNvSpPr/>
          <p:nvPr/>
        </p:nvSpPr>
        <p:spPr>
          <a:xfrm>
            <a:off x="8143958" y="5367451"/>
            <a:ext cx="2546182" cy="408147"/>
          </a:xfrm>
          <a:prstGeom prst="roundRect">
            <a:avLst>
              <a:gd name="adj" fmla="val 313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Adobe Illustrator</a:t>
            </a: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4D5E4C0-43F2-320B-3F30-A8F2749229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80" y="5768443"/>
            <a:ext cx="798649" cy="7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0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05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907122"/>
            <a:ext cx="7764473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Work Plan</a:t>
            </a:r>
          </a:p>
        </p:txBody>
      </p:sp>
    </p:spTree>
    <p:extLst>
      <p:ext uri="{BB962C8B-B14F-4D97-AF65-F5344CB8AC3E}">
        <p14:creationId xmlns:p14="http://schemas.microsoft.com/office/powerpoint/2010/main" val="24464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Work Plan (Gantt)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B701B34-E854-0E0C-88EF-5B390D441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870099"/>
              </p:ext>
            </p:extLst>
          </p:nvPr>
        </p:nvGraphicFramePr>
        <p:xfrm>
          <a:off x="666745" y="1347701"/>
          <a:ext cx="10858496" cy="51007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1176">
                  <a:extLst>
                    <a:ext uri="{9D8B030D-6E8A-4147-A177-3AD203B41FA5}">
                      <a16:colId xmlns:a16="http://schemas.microsoft.com/office/drawing/2014/main" val="3484401724"/>
                    </a:ext>
                  </a:extLst>
                </a:gridCol>
                <a:gridCol w="1105915">
                  <a:extLst>
                    <a:ext uri="{9D8B030D-6E8A-4147-A177-3AD203B41FA5}">
                      <a16:colId xmlns:a16="http://schemas.microsoft.com/office/drawing/2014/main" val="1875228083"/>
                    </a:ext>
                  </a:extLst>
                </a:gridCol>
                <a:gridCol w="1105915">
                  <a:extLst>
                    <a:ext uri="{9D8B030D-6E8A-4147-A177-3AD203B41FA5}">
                      <a16:colId xmlns:a16="http://schemas.microsoft.com/office/drawing/2014/main" val="3961021224"/>
                    </a:ext>
                  </a:extLst>
                </a:gridCol>
                <a:gridCol w="1105915">
                  <a:extLst>
                    <a:ext uri="{9D8B030D-6E8A-4147-A177-3AD203B41FA5}">
                      <a16:colId xmlns:a16="http://schemas.microsoft.com/office/drawing/2014/main" val="1223965108"/>
                    </a:ext>
                  </a:extLst>
                </a:gridCol>
                <a:gridCol w="1105915">
                  <a:extLst>
                    <a:ext uri="{9D8B030D-6E8A-4147-A177-3AD203B41FA5}">
                      <a16:colId xmlns:a16="http://schemas.microsoft.com/office/drawing/2014/main" val="236069643"/>
                    </a:ext>
                  </a:extLst>
                </a:gridCol>
                <a:gridCol w="1105915">
                  <a:extLst>
                    <a:ext uri="{9D8B030D-6E8A-4147-A177-3AD203B41FA5}">
                      <a16:colId xmlns:a16="http://schemas.microsoft.com/office/drawing/2014/main" val="2895315452"/>
                    </a:ext>
                  </a:extLst>
                </a:gridCol>
                <a:gridCol w="1105915">
                  <a:extLst>
                    <a:ext uri="{9D8B030D-6E8A-4147-A177-3AD203B41FA5}">
                      <a16:colId xmlns:a16="http://schemas.microsoft.com/office/drawing/2014/main" val="49722845"/>
                    </a:ext>
                  </a:extLst>
                </a:gridCol>
                <a:gridCol w="1105915">
                  <a:extLst>
                    <a:ext uri="{9D8B030D-6E8A-4147-A177-3AD203B41FA5}">
                      <a16:colId xmlns:a16="http://schemas.microsoft.com/office/drawing/2014/main" val="2663929791"/>
                    </a:ext>
                  </a:extLst>
                </a:gridCol>
                <a:gridCol w="1105915">
                  <a:extLst>
                    <a:ext uri="{9D8B030D-6E8A-4147-A177-3AD203B41FA5}">
                      <a16:colId xmlns:a16="http://schemas.microsoft.com/office/drawing/2014/main" val="2006131208"/>
                    </a:ext>
                  </a:extLst>
                </a:gridCol>
              </a:tblGrid>
              <a:tr h="56674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Planning Phase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474993"/>
                  </a:ext>
                </a:extLst>
              </a:tr>
              <a:tr h="56674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140523"/>
                  </a:ext>
                </a:extLst>
              </a:tr>
              <a:tr h="56674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Phase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452"/>
                  </a:ext>
                </a:extLst>
              </a:tr>
              <a:tr h="56674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67982"/>
                  </a:ext>
                </a:extLst>
              </a:tr>
              <a:tr h="566747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 Phase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15413"/>
                  </a:ext>
                </a:extLst>
              </a:tr>
              <a:tr h="56674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473210"/>
                  </a:ext>
                </a:extLst>
              </a:tr>
              <a:tr h="56674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288463"/>
                  </a:ext>
                </a:extLst>
              </a:tr>
              <a:tr h="5667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Phase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39596"/>
                  </a:ext>
                </a:extLst>
              </a:tr>
              <a:tr h="5667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Timeline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Week 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Week 11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Week 12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Week 13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Week 14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Week 15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Week 16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Week 17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80395028"/>
                  </a:ext>
                </a:extLst>
              </a:tr>
            </a:tbl>
          </a:graphicData>
        </a:graphic>
      </p:graphicFrame>
      <p:sp>
        <p:nvSpPr>
          <p:cNvPr id="7" name="矩形: 圆角 6">
            <a:extLst>
              <a:ext uri="{FF2B5EF4-FFF2-40B4-BE49-F238E27FC236}">
                <a16:creationId xmlns:a16="http://schemas.microsoft.com/office/drawing/2014/main" id="{671EAE40-02DA-C381-2D41-B68BF5D16824}"/>
              </a:ext>
            </a:extLst>
          </p:cNvPr>
          <p:cNvSpPr/>
          <p:nvPr/>
        </p:nvSpPr>
        <p:spPr>
          <a:xfrm>
            <a:off x="2733472" y="1434409"/>
            <a:ext cx="972766" cy="404119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Planning</a:t>
            </a:r>
            <a:endParaRPr lang="zh-CN" altLang="en-US" sz="14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37B391E-469B-1322-8F89-382B3D8FD710}"/>
              </a:ext>
            </a:extLst>
          </p:cNvPr>
          <p:cNvSpPr/>
          <p:nvPr/>
        </p:nvSpPr>
        <p:spPr>
          <a:xfrm>
            <a:off x="2733471" y="2000441"/>
            <a:ext cx="2091447" cy="404119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Requirement Research</a:t>
            </a:r>
            <a:endParaRPr lang="zh-CN" altLang="en-US" sz="14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DB53540-DA71-ABB8-18A1-731E3CEFD4EF}"/>
              </a:ext>
            </a:extLst>
          </p:cNvPr>
          <p:cNvSpPr/>
          <p:nvPr/>
        </p:nvSpPr>
        <p:spPr>
          <a:xfrm>
            <a:off x="3852151" y="2566473"/>
            <a:ext cx="3186823" cy="404119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Framework Construction</a:t>
            </a:r>
            <a:endParaRPr lang="zh-CN" altLang="en-US" sz="1400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BCEA31D-5234-EB1A-426A-B5BECC0643C9}"/>
              </a:ext>
            </a:extLst>
          </p:cNvPr>
          <p:cNvSpPr/>
          <p:nvPr/>
        </p:nvSpPr>
        <p:spPr>
          <a:xfrm>
            <a:off x="4952797" y="3132505"/>
            <a:ext cx="3186822" cy="404119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Interaction Interface Design</a:t>
            </a:r>
            <a:endParaRPr lang="zh-CN" altLang="en-US" sz="14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E5ABFD2-E1AD-F017-FA58-280ED1944D1E}"/>
              </a:ext>
            </a:extLst>
          </p:cNvPr>
          <p:cNvSpPr/>
          <p:nvPr/>
        </p:nvSpPr>
        <p:spPr>
          <a:xfrm>
            <a:off x="6066207" y="3698537"/>
            <a:ext cx="2073411" cy="40411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Develop Interface</a:t>
            </a:r>
            <a:endParaRPr lang="zh-CN" altLang="en-US" sz="14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658168B-E2A6-67D5-0A06-7EDDA0C8BC2F}"/>
              </a:ext>
            </a:extLst>
          </p:cNvPr>
          <p:cNvSpPr/>
          <p:nvPr/>
        </p:nvSpPr>
        <p:spPr>
          <a:xfrm>
            <a:off x="6066207" y="4264569"/>
            <a:ext cx="3186821" cy="40411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Develop Voice Interaction</a:t>
            </a:r>
            <a:endParaRPr lang="zh-CN" altLang="en-US" sz="1400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69F43DB-566D-F0F3-0546-073ECD7E3844}"/>
              </a:ext>
            </a:extLst>
          </p:cNvPr>
          <p:cNvSpPr/>
          <p:nvPr/>
        </p:nvSpPr>
        <p:spPr>
          <a:xfrm>
            <a:off x="7166851" y="4830601"/>
            <a:ext cx="3186821" cy="40411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Develop Personalized Learning Path</a:t>
            </a:r>
            <a:endParaRPr lang="zh-CN" altLang="en-US" sz="14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A860C25-0FF3-9475-23B0-547924DBA8A9}"/>
              </a:ext>
            </a:extLst>
          </p:cNvPr>
          <p:cNvSpPr/>
          <p:nvPr/>
        </p:nvSpPr>
        <p:spPr>
          <a:xfrm>
            <a:off x="9380905" y="5396630"/>
            <a:ext cx="2058619" cy="404119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Software Testing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1266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06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907122"/>
            <a:ext cx="7764473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Significance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1414260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Significance and Challenges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 Significance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" name="iṡļîḓê">
            <a:extLst>
              <a:ext uri="{FF2B5EF4-FFF2-40B4-BE49-F238E27FC236}">
                <a16:creationId xmlns:a16="http://schemas.microsoft.com/office/drawing/2014/main" id="{533CCE38-670F-8497-55DA-AEEC1A7ABF9C}"/>
              </a:ext>
            </a:extLst>
          </p:cNvPr>
          <p:cNvSpPr/>
          <p:nvPr/>
        </p:nvSpPr>
        <p:spPr>
          <a:xfrm>
            <a:off x="751681" y="1895352"/>
            <a:ext cx="224790" cy="22479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í$líde">
            <a:extLst>
              <a:ext uri="{FF2B5EF4-FFF2-40B4-BE49-F238E27FC236}">
                <a16:creationId xmlns:a16="http://schemas.microsoft.com/office/drawing/2014/main" id="{247AE92A-8CE5-07B7-C1F4-8D471B15E1B1}"/>
              </a:ext>
            </a:extLst>
          </p:cNvPr>
          <p:cNvSpPr txBox="1"/>
          <p:nvPr/>
        </p:nvSpPr>
        <p:spPr>
          <a:xfrm>
            <a:off x="976470" y="1798149"/>
            <a:ext cx="3191933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Children</a:t>
            </a:r>
          </a:p>
        </p:txBody>
      </p:sp>
      <p:sp>
        <p:nvSpPr>
          <p:cNvPr id="54" name="íšḷíḓè">
            <a:extLst>
              <a:ext uri="{FF2B5EF4-FFF2-40B4-BE49-F238E27FC236}">
                <a16:creationId xmlns:a16="http://schemas.microsoft.com/office/drawing/2014/main" id="{4B92DE4E-FF43-E8EE-DBB3-308B4CAE9A44}"/>
              </a:ext>
            </a:extLst>
          </p:cNvPr>
          <p:cNvSpPr txBox="1"/>
          <p:nvPr/>
        </p:nvSpPr>
        <p:spPr>
          <a:xfrm>
            <a:off x="976471" y="2360183"/>
            <a:ext cx="3191932" cy="154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Engage in English language learning and enhancement of language skills and creativity through smart, innovative interactions.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îṣľiḑe">
            <a:extLst>
              <a:ext uri="{FF2B5EF4-FFF2-40B4-BE49-F238E27FC236}">
                <a16:creationId xmlns:a16="http://schemas.microsoft.com/office/drawing/2014/main" id="{CC19CE7C-A8F2-1552-0FD1-FE98A9A0018C}"/>
              </a:ext>
            </a:extLst>
          </p:cNvPr>
          <p:cNvSpPr/>
          <p:nvPr/>
        </p:nvSpPr>
        <p:spPr>
          <a:xfrm>
            <a:off x="751681" y="4298244"/>
            <a:ext cx="224790" cy="224790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60000">
                <a:schemeClr val="accent6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6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isḷiḑê">
            <a:extLst>
              <a:ext uri="{FF2B5EF4-FFF2-40B4-BE49-F238E27FC236}">
                <a16:creationId xmlns:a16="http://schemas.microsoft.com/office/drawing/2014/main" id="{9697DB53-6C30-6381-01FC-A7D758CCF4D3}"/>
              </a:ext>
            </a:extLst>
          </p:cNvPr>
          <p:cNvSpPr txBox="1"/>
          <p:nvPr/>
        </p:nvSpPr>
        <p:spPr>
          <a:xfrm>
            <a:off x="976470" y="4201041"/>
            <a:ext cx="3191933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Society</a:t>
            </a:r>
          </a:p>
        </p:txBody>
      </p:sp>
      <p:sp>
        <p:nvSpPr>
          <p:cNvPr id="58" name="îṩḷîdè">
            <a:extLst>
              <a:ext uri="{FF2B5EF4-FFF2-40B4-BE49-F238E27FC236}">
                <a16:creationId xmlns:a16="http://schemas.microsoft.com/office/drawing/2014/main" id="{D91883D6-26CA-2AF1-FB46-7C59E34D7CB2}"/>
              </a:ext>
            </a:extLst>
          </p:cNvPr>
          <p:cNvSpPr txBox="1"/>
          <p:nvPr/>
        </p:nvSpPr>
        <p:spPr>
          <a:xfrm>
            <a:off x="976471" y="4763075"/>
            <a:ext cx="3191932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Promote fair distribution of educational resources, support comprehensive development of children.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íṥḻiḑè">
            <a:extLst>
              <a:ext uri="{FF2B5EF4-FFF2-40B4-BE49-F238E27FC236}">
                <a16:creationId xmlns:a16="http://schemas.microsoft.com/office/drawing/2014/main" id="{4484EC8F-5B71-6891-A9F3-6CA404783941}"/>
              </a:ext>
            </a:extLst>
          </p:cNvPr>
          <p:cNvSpPr/>
          <p:nvPr/>
        </p:nvSpPr>
        <p:spPr>
          <a:xfrm>
            <a:off x="4353904" y="1895352"/>
            <a:ext cx="224790" cy="224790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60000">
                <a:schemeClr val="accent3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išľíďé">
            <a:extLst>
              <a:ext uri="{FF2B5EF4-FFF2-40B4-BE49-F238E27FC236}">
                <a16:creationId xmlns:a16="http://schemas.microsoft.com/office/drawing/2014/main" id="{B78AFAC4-34B4-2018-6108-07627709004A}"/>
              </a:ext>
            </a:extLst>
          </p:cNvPr>
          <p:cNvSpPr txBox="1"/>
          <p:nvPr/>
        </p:nvSpPr>
        <p:spPr>
          <a:xfrm>
            <a:off x="4578693" y="1798149"/>
            <a:ext cx="3191933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Parents</a:t>
            </a:r>
          </a:p>
        </p:txBody>
      </p:sp>
      <p:sp>
        <p:nvSpPr>
          <p:cNvPr id="62" name="íṡ1îďe">
            <a:extLst>
              <a:ext uri="{FF2B5EF4-FFF2-40B4-BE49-F238E27FC236}">
                <a16:creationId xmlns:a16="http://schemas.microsoft.com/office/drawing/2014/main" id="{1712E419-534A-7C55-5BE8-D39C082C9B9C}"/>
              </a:ext>
            </a:extLst>
          </p:cNvPr>
          <p:cNvSpPr txBox="1"/>
          <p:nvPr/>
        </p:nvSpPr>
        <p:spPr>
          <a:xfrm>
            <a:off x="4578694" y="2360183"/>
            <a:ext cx="2984156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 educational burdens, provide tracking of learning progress, and support with home education resources.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ïṩļídè">
            <a:extLst>
              <a:ext uri="{FF2B5EF4-FFF2-40B4-BE49-F238E27FC236}">
                <a16:creationId xmlns:a16="http://schemas.microsoft.com/office/drawing/2014/main" id="{1EAC3D2D-98FD-76F9-F9BC-F057C6C1D009}"/>
              </a:ext>
            </a:extLst>
          </p:cNvPr>
          <p:cNvSpPr/>
          <p:nvPr/>
        </p:nvSpPr>
        <p:spPr>
          <a:xfrm>
            <a:off x="4353904" y="4298244"/>
            <a:ext cx="224790" cy="224790"/>
          </a:xfrm>
          <a:prstGeom prst="ellipse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60000">
                <a:schemeClr val="accent4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iśḷîḑé">
            <a:extLst>
              <a:ext uri="{FF2B5EF4-FFF2-40B4-BE49-F238E27FC236}">
                <a16:creationId xmlns:a16="http://schemas.microsoft.com/office/drawing/2014/main" id="{FC47A6EF-8F38-E542-3DCA-C49E600FA19F}"/>
              </a:ext>
            </a:extLst>
          </p:cNvPr>
          <p:cNvSpPr txBox="1"/>
          <p:nvPr/>
        </p:nvSpPr>
        <p:spPr>
          <a:xfrm>
            <a:off x="4578693" y="4201041"/>
            <a:ext cx="3191933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Environment</a:t>
            </a:r>
          </a:p>
        </p:txBody>
      </p:sp>
      <p:sp>
        <p:nvSpPr>
          <p:cNvPr id="66" name="îṥḷïḑé">
            <a:extLst>
              <a:ext uri="{FF2B5EF4-FFF2-40B4-BE49-F238E27FC236}">
                <a16:creationId xmlns:a16="http://schemas.microsoft.com/office/drawing/2014/main" id="{4966DEBE-F730-E7CF-3B69-BCAF1C96C32D}"/>
              </a:ext>
            </a:extLst>
          </p:cNvPr>
          <p:cNvSpPr txBox="1"/>
          <p:nvPr/>
        </p:nvSpPr>
        <p:spPr>
          <a:xfrm>
            <a:off x="4578694" y="4763075"/>
            <a:ext cx="2984156" cy="154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 consumption of paper resources through digital learning, promoting sustainable development in the educational sector.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ïsḻîḍé">
            <a:extLst>
              <a:ext uri="{FF2B5EF4-FFF2-40B4-BE49-F238E27FC236}">
                <a16:creationId xmlns:a16="http://schemas.microsoft.com/office/drawing/2014/main" id="{40B67F57-A776-A62F-5042-80981ACDDAF9}"/>
              </a:ext>
            </a:extLst>
          </p:cNvPr>
          <p:cNvSpPr/>
          <p:nvPr/>
        </p:nvSpPr>
        <p:spPr>
          <a:xfrm>
            <a:off x="7746577" y="1895352"/>
            <a:ext cx="224790" cy="224790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60000">
                <a:schemeClr val="accent5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ṩľïḓê">
            <a:extLst>
              <a:ext uri="{FF2B5EF4-FFF2-40B4-BE49-F238E27FC236}">
                <a16:creationId xmlns:a16="http://schemas.microsoft.com/office/drawing/2014/main" id="{730C93AD-F139-622E-F73C-AF79BB26727C}"/>
              </a:ext>
            </a:extLst>
          </p:cNvPr>
          <p:cNvSpPr txBox="1"/>
          <p:nvPr/>
        </p:nvSpPr>
        <p:spPr>
          <a:xfrm>
            <a:off x="7971366" y="1798149"/>
            <a:ext cx="3191933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Government</a:t>
            </a:r>
          </a:p>
        </p:txBody>
      </p:sp>
      <p:sp>
        <p:nvSpPr>
          <p:cNvPr id="70" name="íslïďe">
            <a:extLst>
              <a:ext uri="{FF2B5EF4-FFF2-40B4-BE49-F238E27FC236}">
                <a16:creationId xmlns:a16="http://schemas.microsoft.com/office/drawing/2014/main" id="{D2287C32-493F-FC70-18BA-56BA6CDB2987}"/>
              </a:ext>
            </a:extLst>
          </p:cNvPr>
          <p:cNvSpPr txBox="1"/>
          <p:nvPr/>
        </p:nvSpPr>
        <p:spPr>
          <a:xfrm>
            <a:off x="7971366" y="2360183"/>
            <a:ext cx="3763433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Lighten students' learning burdens, push for modernization of education.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iš1îḑê">
            <a:extLst>
              <a:ext uri="{FF2B5EF4-FFF2-40B4-BE49-F238E27FC236}">
                <a16:creationId xmlns:a16="http://schemas.microsoft.com/office/drawing/2014/main" id="{91B94536-4508-952E-7BE2-0F9E4F7FF603}"/>
              </a:ext>
            </a:extLst>
          </p:cNvPr>
          <p:cNvSpPr/>
          <p:nvPr/>
        </p:nvSpPr>
        <p:spPr>
          <a:xfrm>
            <a:off x="7746577" y="4298244"/>
            <a:ext cx="224790" cy="22479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îṩ1îďê">
            <a:extLst>
              <a:ext uri="{FF2B5EF4-FFF2-40B4-BE49-F238E27FC236}">
                <a16:creationId xmlns:a16="http://schemas.microsoft.com/office/drawing/2014/main" id="{8C4BCC32-82D9-697C-46D2-F1817716803C}"/>
              </a:ext>
            </a:extLst>
          </p:cNvPr>
          <p:cNvSpPr txBox="1"/>
          <p:nvPr/>
        </p:nvSpPr>
        <p:spPr>
          <a:xfrm>
            <a:off x="7971366" y="4201041"/>
            <a:ext cx="3191933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Partners and Investors</a:t>
            </a:r>
          </a:p>
        </p:txBody>
      </p:sp>
      <p:sp>
        <p:nvSpPr>
          <p:cNvPr id="74" name="îSḷíḓe">
            <a:extLst>
              <a:ext uri="{FF2B5EF4-FFF2-40B4-BE49-F238E27FC236}">
                <a16:creationId xmlns:a16="http://schemas.microsoft.com/office/drawing/2014/main" id="{9D80EB4E-2978-C1B8-5025-607E5A0C71DF}"/>
              </a:ext>
            </a:extLst>
          </p:cNvPr>
          <p:cNvSpPr txBox="1"/>
          <p:nvPr/>
        </p:nvSpPr>
        <p:spPr>
          <a:xfrm>
            <a:off x="7971366" y="4763075"/>
            <a:ext cx="3763433" cy="154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Invest in the promising field of educational technology, enjoying both economic and social returns, and share in the success of the product.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66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>
            <a:extLst>
              <a:ext uri="{FF2B5EF4-FFF2-40B4-BE49-F238E27FC236}">
                <a16:creationId xmlns:a16="http://schemas.microsoft.com/office/drawing/2014/main" id="{C0E51834-EED9-917D-55B0-359C6578B4C7}"/>
              </a:ext>
            </a:extLst>
          </p:cNvPr>
          <p:cNvSpPr txBox="1">
            <a:spLocks/>
          </p:cNvSpPr>
          <p:nvPr/>
        </p:nvSpPr>
        <p:spPr>
          <a:xfrm>
            <a:off x="3009900" y="714168"/>
            <a:ext cx="6172200" cy="485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StoryLingoKids</a:t>
            </a:r>
            <a:r>
              <a:rPr lang="en-US" altLang="zh-CN" sz="2400" dirty="0">
                <a:solidFill>
                  <a:srgbClr val="002060"/>
                </a:solidFill>
                <a:latin typeface="微软雅黑"/>
                <a:ea typeface="微软雅黑" panose="020B0503020204020204" pitchFamily="34" charset="-122"/>
              </a:rPr>
              <a:t> Development Team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8C7265CC-007A-B1E4-49C6-13E7469D5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468"/>
              </p:ext>
            </p:extLst>
          </p:nvPr>
        </p:nvGraphicFramePr>
        <p:xfrm>
          <a:off x="772455" y="1955478"/>
          <a:ext cx="10647090" cy="3343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26494">
                  <a:extLst>
                    <a:ext uri="{9D8B030D-6E8A-4147-A177-3AD203B41FA5}">
                      <a16:colId xmlns:a16="http://schemas.microsoft.com/office/drawing/2014/main" val="1533610144"/>
                    </a:ext>
                  </a:extLst>
                </a:gridCol>
                <a:gridCol w="2426494">
                  <a:extLst>
                    <a:ext uri="{9D8B030D-6E8A-4147-A177-3AD203B41FA5}">
                      <a16:colId xmlns:a16="http://schemas.microsoft.com/office/drawing/2014/main" val="474960490"/>
                    </a:ext>
                  </a:extLst>
                </a:gridCol>
                <a:gridCol w="5794102">
                  <a:extLst>
                    <a:ext uri="{9D8B030D-6E8A-4147-A177-3AD203B41FA5}">
                      <a16:colId xmlns:a16="http://schemas.microsoft.com/office/drawing/2014/main" val="1307006039"/>
                    </a:ext>
                  </a:extLst>
                </a:gridCol>
              </a:tblGrid>
              <a:tr h="6687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Name</a:t>
                      </a:r>
                      <a:endParaRPr 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ID</a:t>
                      </a:r>
                      <a:endParaRPr 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76200" marB="762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Division of Work</a:t>
                      </a:r>
                    </a:p>
                  </a:txBody>
                  <a:tcPr marL="0" marR="0" marT="76200" marB="76200" anchor="ctr"/>
                </a:tc>
                <a:extLst>
                  <a:ext uri="{0D108BD9-81ED-4DB2-BD59-A6C34878D82A}">
                    <a16:rowId xmlns:a16="http://schemas.microsoft.com/office/drawing/2014/main" val="2077751914"/>
                  </a:ext>
                </a:extLst>
              </a:tr>
              <a:tr h="6687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effectLst/>
                        </a:rPr>
                        <a:t>李沅衡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effectLst/>
                        </a:rPr>
                        <a:t>2253551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Project Organization, Technical Development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85382021"/>
                  </a:ext>
                </a:extLst>
              </a:tr>
              <a:tr h="6687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林继申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2250758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Framework Construction, Technical Development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6473302"/>
                  </a:ext>
                </a:extLst>
              </a:tr>
              <a:tr h="6687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effectLst/>
                        </a:rPr>
                        <a:t>张泰宇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effectLst/>
                        </a:rPr>
                        <a:t>2056174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Requirements Research, Technical Development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1966374"/>
                  </a:ext>
                </a:extLst>
              </a:tr>
              <a:tr h="6687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王麒懿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dirty="0">
                          <a:effectLst/>
                        </a:rPr>
                        <a:t>2252090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Art Design, Technical Development</a:t>
                      </a:r>
                      <a:endParaRPr lang="zh-CN" sz="1600" b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3487328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40F5A5A-3579-88B5-127F-B68D704AA650}"/>
              </a:ext>
            </a:extLst>
          </p:cNvPr>
          <p:cNvSpPr txBox="1">
            <a:spLocks/>
          </p:cNvSpPr>
          <p:nvPr/>
        </p:nvSpPr>
        <p:spPr>
          <a:xfrm>
            <a:off x="772454" y="5299438"/>
            <a:ext cx="10647089" cy="485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GitHub Repository</a:t>
            </a:r>
            <a:r>
              <a:rPr lang="en-US" altLang="zh-CN" sz="1600" dirty="0">
                <a:solidFill>
                  <a:srgbClr val="002060"/>
                </a:solidFill>
                <a:latin typeface="微软雅黑"/>
                <a:ea typeface="微软雅黑" panose="020B0503020204020204" pitchFamily="34" charset="-122"/>
              </a:rPr>
              <a:t>: https://github.com/MinmusLin/Story_Lingo_Kids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Significance and Challenges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 Challenges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F541BF-F872-504E-9E8D-3F71450ED1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6751" y="1781234"/>
            <a:ext cx="5103199" cy="28669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5D757B-9B13-A544-B5CB-D99AA68167BC}"/>
              </a:ext>
            </a:extLst>
          </p:cNvPr>
          <p:cNvPicPr/>
          <p:nvPr/>
        </p:nvPicPr>
        <p:blipFill rotWithShape="1">
          <a:blip r:embed="rId4"/>
          <a:srcRect l="6550"/>
          <a:stretch/>
        </p:blipFill>
        <p:spPr>
          <a:xfrm>
            <a:off x="6422052" y="1781234"/>
            <a:ext cx="5103199" cy="28669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3455C7-03F3-25E2-F7BE-3BCA99E3942C}"/>
              </a:ext>
            </a:extLst>
          </p:cNvPr>
          <p:cNvSpPr txBox="1"/>
          <p:nvPr/>
        </p:nvSpPr>
        <p:spPr>
          <a:xfrm>
            <a:off x="666751" y="4733925"/>
            <a:ext cx="5103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Speech Recognition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F3184E-8B2B-FB40-81F1-9AC9A9886D07}"/>
              </a:ext>
            </a:extLst>
          </p:cNvPr>
          <p:cNvSpPr txBox="1"/>
          <p:nvPr/>
        </p:nvSpPr>
        <p:spPr>
          <a:xfrm>
            <a:off x="6422052" y="4733925"/>
            <a:ext cx="5103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96C199-A11A-B034-768D-F712D9F85DA3}"/>
              </a:ext>
            </a:extLst>
          </p:cNvPr>
          <p:cNvSpPr txBox="1"/>
          <p:nvPr/>
        </p:nvSpPr>
        <p:spPr>
          <a:xfrm>
            <a:off x="666751" y="5223301"/>
            <a:ext cx="5103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Ensuring accurate recognition of children's language through rigorous training and testing of speech recognition models.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438B4E-7A0C-6CAC-447D-96083B4510BE}"/>
              </a:ext>
            </a:extLst>
          </p:cNvPr>
          <p:cNvSpPr txBox="1"/>
          <p:nvPr/>
        </p:nvSpPr>
        <p:spPr>
          <a:xfrm>
            <a:off x="6422051" y="5223301"/>
            <a:ext cx="5103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Our team needs to quickly learn and adapt to Android Studio, an unfamiliar development environment, to efficiently design user interfaces.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45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4737EC2A-17A6-EEA1-65F1-B104EA5C4D62}"/>
              </a:ext>
            </a:extLst>
          </p:cNvPr>
          <p:cNvSpPr txBox="1">
            <a:spLocks/>
          </p:cNvSpPr>
          <p:nvPr/>
        </p:nvSpPr>
        <p:spPr>
          <a:xfrm>
            <a:off x="10287000" y="5964005"/>
            <a:ext cx="1628775" cy="4163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j-cs"/>
              </a:rPr>
              <a:t>2024-04-30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BEC634-8E68-AB59-A602-4482657A31E5}"/>
              </a:ext>
            </a:extLst>
          </p:cNvPr>
          <p:cNvSpPr txBox="1"/>
          <p:nvPr/>
        </p:nvSpPr>
        <p:spPr>
          <a:xfrm>
            <a:off x="733425" y="2272754"/>
            <a:ext cx="4986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StoryLingoKids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09A730BF-AA2D-B750-3D20-AB38FB894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4729"/>
          <a:stretch/>
        </p:blipFill>
        <p:spPr>
          <a:xfrm>
            <a:off x="72097" y="70102"/>
            <a:ext cx="813728" cy="7842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FBE6354-50A3-5428-6F85-7AB45140488E}"/>
              </a:ext>
            </a:extLst>
          </p:cNvPr>
          <p:cNvSpPr txBox="1"/>
          <p:nvPr/>
        </p:nvSpPr>
        <p:spPr>
          <a:xfrm>
            <a:off x="833571" y="292950"/>
            <a:ext cx="3703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Human Computer Interface 2024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DE8E9DB-17B6-9D02-2E7C-BEFF689795C2}"/>
              </a:ext>
            </a:extLst>
          </p:cNvPr>
          <p:cNvSpPr txBox="1">
            <a:spLocks/>
          </p:cNvSpPr>
          <p:nvPr/>
        </p:nvSpPr>
        <p:spPr>
          <a:xfrm>
            <a:off x="733425" y="4733926"/>
            <a:ext cx="6429375" cy="143827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Educational Fun, AI-Enabled Interaction, Leading the Early Childhood English Learning Experience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寓教于乐、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智能交互、引领幼儿英语启蒙教育体验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3CDD0BAD-3216-F2AA-AC6B-B535E88819BB}"/>
              </a:ext>
            </a:extLst>
          </p:cNvPr>
          <p:cNvSpPr txBox="1">
            <a:spLocks/>
          </p:cNvSpPr>
          <p:nvPr/>
        </p:nvSpPr>
        <p:spPr>
          <a:xfrm>
            <a:off x="733425" y="3180856"/>
            <a:ext cx="4986337" cy="49628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Speaker: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林继申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407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078D6D8D-A80D-13B3-D168-7437FFF9AE9B}"/>
              </a:ext>
            </a:extLst>
          </p:cNvPr>
          <p:cNvSpPr txBox="1"/>
          <p:nvPr/>
        </p:nvSpPr>
        <p:spPr>
          <a:xfrm>
            <a:off x="1444529" y="2958535"/>
            <a:ext cx="2584747" cy="8040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Contents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/>
              <a:ea typeface="微软雅黑"/>
              <a:cs typeface="+mj-c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97CED8F-2D41-4B97-B086-AC4DB0490C8A}"/>
              </a:ext>
            </a:extLst>
          </p:cNvPr>
          <p:cNvCxnSpPr>
            <a:cxnSpLocks/>
          </p:cNvCxnSpPr>
          <p:nvPr/>
        </p:nvCxnSpPr>
        <p:spPr>
          <a:xfrm>
            <a:off x="4222613" y="725457"/>
            <a:ext cx="0" cy="53603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B81164D1-63D1-149C-64B3-7BEFB62E2B04}"/>
              </a:ext>
            </a:extLst>
          </p:cNvPr>
          <p:cNvSpPr/>
          <p:nvPr/>
        </p:nvSpPr>
        <p:spPr>
          <a:xfrm>
            <a:off x="4885991" y="725457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197B6-39F5-6097-2B59-C9F8BADD7E16}"/>
              </a:ext>
            </a:extLst>
          </p:cNvPr>
          <p:cNvSpPr txBox="1"/>
          <p:nvPr/>
        </p:nvSpPr>
        <p:spPr>
          <a:xfrm>
            <a:off x="5667199" y="792719"/>
            <a:ext cx="544273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Background and Motivation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8916878-18BB-66DE-6AA7-55BFC4B0EDAF}"/>
              </a:ext>
            </a:extLst>
          </p:cNvPr>
          <p:cNvGrpSpPr/>
          <p:nvPr/>
        </p:nvGrpSpPr>
        <p:grpSpPr>
          <a:xfrm>
            <a:off x="763468" y="2445431"/>
            <a:ext cx="1973435" cy="1831294"/>
            <a:chOff x="3499700" y="3154849"/>
            <a:chExt cx="1107440" cy="838200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C302A740-3F43-D55B-38E1-B85AABE9D31A}"/>
                </a:ext>
              </a:extLst>
            </p:cNvPr>
            <p:cNvCxnSpPr/>
            <p:nvPr/>
          </p:nvCxnSpPr>
          <p:spPr>
            <a:xfrm>
              <a:off x="3499700" y="3154849"/>
              <a:ext cx="1107440" cy="0"/>
            </a:xfrm>
            <a:prstGeom prst="line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969D320-906B-D62B-38D2-4A2B4FF81BF7}"/>
                </a:ext>
              </a:extLst>
            </p:cNvPr>
            <p:cNvCxnSpPr/>
            <p:nvPr/>
          </p:nvCxnSpPr>
          <p:spPr>
            <a:xfrm>
              <a:off x="3711367" y="3992574"/>
              <a:ext cx="895773" cy="475"/>
            </a:xfrm>
            <a:prstGeom prst="line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082ECDBB-C603-7102-7C98-7ADB488FE2BB}"/>
                </a:ext>
              </a:extLst>
            </p:cNvPr>
            <p:cNvCxnSpPr/>
            <p:nvPr/>
          </p:nvCxnSpPr>
          <p:spPr>
            <a:xfrm>
              <a:off x="3711367" y="3154849"/>
              <a:ext cx="0" cy="837725"/>
            </a:xfrm>
            <a:prstGeom prst="line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98EF72D-67AB-13AA-D866-30154DE7C23D}"/>
                </a:ext>
              </a:extLst>
            </p:cNvPr>
            <p:cNvCxnSpPr/>
            <p:nvPr/>
          </p:nvCxnSpPr>
          <p:spPr>
            <a:xfrm>
              <a:off x="4607140" y="3154849"/>
              <a:ext cx="0" cy="130218"/>
            </a:xfrm>
            <a:prstGeom prst="line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E463234-1929-C09E-BAEA-B8B876D1807C}"/>
                </a:ext>
              </a:extLst>
            </p:cNvPr>
            <p:cNvCxnSpPr/>
            <p:nvPr/>
          </p:nvCxnSpPr>
          <p:spPr>
            <a:xfrm>
              <a:off x="4607140" y="3862356"/>
              <a:ext cx="0" cy="130218"/>
            </a:xfrm>
            <a:prstGeom prst="line">
              <a:avLst/>
            </a:prstGeom>
            <a:noFill/>
            <a:ln w="41275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17C00117-DB42-90BD-0DB8-7A96D1E3CFA8}"/>
              </a:ext>
            </a:extLst>
          </p:cNvPr>
          <p:cNvSpPr/>
          <p:nvPr/>
        </p:nvSpPr>
        <p:spPr>
          <a:xfrm>
            <a:off x="4885991" y="1668255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3260F5F-7E43-1AD2-3102-40E22F31520A}"/>
              </a:ext>
            </a:extLst>
          </p:cNvPr>
          <p:cNvSpPr txBox="1"/>
          <p:nvPr/>
        </p:nvSpPr>
        <p:spPr>
          <a:xfrm>
            <a:off x="5667199" y="1735517"/>
            <a:ext cx="544273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Related Work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0FCD745-CBF9-B809-ED0C-40171C5F5803}"/>
              </a:ext>
            </a:extLst>
          </p:cNvPr>
          <p:cNvSpPr/>
          <p:nvPr/>
        </p:nvSpPr>
        <p:spPr>
          <a:xfrm>
            <a:off x="4885991" y="2611053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/>
                <a:ea typeface="微软雅黑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49B2C64-B982-36F2-DA74-84D97ED8E883}"/>
              </a:ext>
            </a:extLst>
          </p:cNvPr>
          <p:cNvSpPr txBox="1"/>
          <p:nvPr/>
        </p:nvSpPr>
        <p:spPr>
          <a:xfrm>
            <a:off x="5667199" y="2678315"/>
            <a:ext cx="544273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Project Goals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463B56D2-696F-60F6-CBD4-2BD747FDFE16}"/>
              </a:ext>
            </a:extLst>
          </p:cNvPr>
          <p:cNvSpPr/>
          <p:nvPr/>
        </p:nvSpPr>
        <p:spPr>
          <a:xfrm>
            <a:off x="4885991" y="3553851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/>
                <a:ea typeface="微软雅黑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8BEC897-A5B0-81C0-B59A-D93A93E1ECB7}"/>
              </a:ext>
            </a:extLst>
          </p:cNvPr>
          <p:cNvSpPr txBox="1"/>
          <p:nvPr/>
        </p:nvSpPr>
        <p:spPr>
          <a:xfrm>
            <a:off x="5667199" y="3621113"/>
            <a:ext cx="544273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Technology Stack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BE27D1A-6C65-7E90-C5CD-A5AA8A8FEEBD}"/>
              </a:ext>
            </a:extLst>
          </p:cNvPr>
          <p:cNvSpPr/>
          <p:nvPr/>
        </p:nvSpPr>
        <p:spPr>
          <a:xfrm>
            <a:off x="4885991" y="4496649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/>
                <a:ea typeface="微软雅黑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D55988A-E920-5410-B957-16544DA8AEFC}"/>
              </a:ext>
            </a:extLst>
          </p:cNvPr>
          <p:cNvSpPr txBox="1"/>
          <p:nvPr/>
        </p:nvSpPr>
        <p:spPr>
          <a:xfrm>
            <a:off x="5667199" y="4563911"/>
            <a:ext cx="544273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Work Plan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A94FAA03-B57C-F6A1-0931-43628A4ECA6F}"/>
              </a:ext>
            </a:extLst>
          </p:cNvPr>
          <p:cNvSpPr/>
          <p:nvPr/>
        </p:nvSpPr>
        <p:spPr>
          <a:xfrm>
            <a:off x="4885991" y="5439446"/>
            <a:ext cx="646332" cy="6463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/>
                <a:ea typeface="微软雅黑"/>
              </a:rPr>
              <a:t>6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8F48B13-63E5-CF4C-17BD-E0AE86A0133B}"/>
              </a:ext>
            </a:extLst>
          </p:cNvPr>
          <p:cNvSpPr txBox="1"/>
          <p:nvPr/>
        </p:nvSpPr>
        <p:spPr>
          <a:xfrm>
            <a:off x="5667199" y="5506708"/>
            <a:ext cx="5442735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Significance and Challenges</a:t>
            </a:r>
            <a:endParaRPr kumimoji="0" lang="zh-CN" altLang="en-US" sz="16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14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01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907122"/>
            <a:ext cx="7764473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Background and Motivation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Background and Motivation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778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1.</a:t>
            </a:r>
            <a:r>
              <a:rPr lang="en-US" altLang="zh-CN" sz="2000" b="1" dirty="0">
                <a:solidFill>
                  <a:prstClr val="black"/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 The Early Education Market Size is Expanding Year by Year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6A0835-FE6C-0AB6-2622-1663082E6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9" b="5510"/>
          <a:stretch/>
        </p:blipFill>
        <p:spPr>
          <a:xfrm>
            <a:off x="3333557" y="2445488"/>
            <a:ext cx="5524886" cy="318167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07F81B61-A31B-7DAF-27ED-13DBC8DCF220}"/>
              </a:ext>
            </a:extLst>
          </p:cNvPr>
          <p:cNvSpPr/>
          <p:nvPr/>
        </p:nvSpPr>
        <p:spPr>
          <a:xfrm>
            <a:off x="456019" y="2335836"/>
            <a:ext cx="2687130" cy="647701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Support</a:t>
            </a:r>
            <a:endParaRPr lang="zh-CN" alt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1A7E4D5-AE10-D55E-321B-BCCAB8331575}"/>
              </a:ext>
            </a:extLst>
          </p:cNvPr>
          <p:cNvSpPr/>
          <p:nvPr/>
        </p:nvSpPr>
        <p:spPr>
          <a:xfrm>
            <a:off x="456019" y="3712473"/>
            <a:ext cx="2687130" cy="647701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 Changes</a:t>
            </a:r>
            <a:endParaRPr lang="zh-CN" alt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E728A82-7DD9-E939-1A26-92E628A1DFED}"/>
              </a:ext>
            </a:extLst>
          </p:cNvPr>
          <p:cNvSpPr/>
          <p:nvPr/>
        </p:nvSpPr>
        <p:spPr>
          <a:xfrm>
            <a:off x="456019" y="5089109"/>
            <a:ext cx="2687130" cy="647701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in Parent</a:t>
            </a:r>
          </a:p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 Perceptions</a:t>
            </a:r>
            <a:endParaRPr lang="zh-CN" alt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7322DEF-D977-AF04-BA64-E107F3183E50}"/>
              </a:ext>
            </a:extLst>
          </p:cNvPr>
          <p:cNvSpPr/>
          <p:nvPr/>
        </p:nvSpPr>
        <p:spPr>
          <a:xfrm>
            <a:off x="9048851" y="2335836"/>
            <a:ext cx="2687130" cy="647701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Improvement</a:t>
            </a:r>
            <a:endParaRPr lang="zh-CN" alt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9290CA8-EB5F-8176-06E0-48937F033CF7}"/>
              </a:ext>
            </a:extLst>
          </p:cNvPr>
          <p:cNvSpPr/>
          <p:nvPr/>
        </p:nvSpPr>
        <p:spPr>
          <a:xfrm>
            <a:off x="9048851" y="3715070"/>
            <a:ext cx="2687130" cy="647701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Competitive</a:t>
            </a:r>
          </a:p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  <a:endParaRPr lang="zh-CN" alt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8CB7529-8D31-9D26-C0E4-1DB27E370835}"/>
              </a:ext>
            </a:extLst>
          </p:cNvPr>
          <p:cNvSpPr/>
          <p:nvPr/>
        </p:nvSpPr>
        <p:spPr>
          <a:xfrm>
            <a:off x="9048851" y="5094304"/>
            <a:ext cx="2687130" cy="647701"/>
          </a:xfrm>
          <a:prstGeom prst="roundRect">
            <a:avLst>
              <a:gd name="adj" fmla="val 39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Technological Integration</a:t>
            </a:r>
          </a:p>
          <a:p>
            <a:pPr algn="ctr">
              <a:lnSpc>
                <a:spcPct val="125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Innovation</a:t>
            </a:r>
            <a:endParaRPr lang="zh-CN" alt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9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Background and Motivation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6614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1.2 Social Pain Points Analysis (Design Background)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pic>
        <p:nvPicPr>
          <p:cNvPr id="2" name="Picture 2" descr="Top 5 Benefits of Early Childhood Education">
            <a:extLst>
              <a:ext uri="{FF2B5EF4-FFF2-40B4-BE49-F238E27FC236}">
                <a16:creationId xmlns:a16="http://schemas.microsoft.com/office/drawing/2014/main" id="{D148D99D-8E67-2D40-BA7B-3A67428D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364" y="1781234"/>
            <a:ext cx="4532886" cy="250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05C9D775-1E45-C40C-0990-B727EA8654C6}"/>
              </a:ext>
            </a:extLst>
          </p:cNvPr>
          <p:cNvGrpSpPr/>
          <p:nvPr/>
        </p:nvGrpSpPr>
        <p:grpSpPr>
          <a:xfrm>
            <a:off x="828676" y="5638800"/>
            <a:ext cx="10696572" cy="450829"/>
            <a:chOff x="666751" y="5638800"/>
            <a:chExt cx="10696572" cy="450829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8AD16CA-ED6D-AD44-CB58-214DB18588C3}"/>
                </a:ext>
              </a:extLst>
            </p:cNvPr>
            <p:cNvSpPr/>
            <p:nvPr/>
          </p:nvSpPr>
          <p:spPr>
            <a:xfrm>
              <a:off x="666751" y="5780767"/>
              <a:ext cx="225630" cy="225630"/>
            </a:xfrm>
            <a:prstGeom prst="roundRect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3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56A533D-8352-42B3-D9C0-65F94ABFBAD9}"/>
                </a:ext>
              </a:extLst>
            </p:cNvPr>
            <p:cNvSpPr>
              <a:spLocks/>
            </p:cNvSpPr>
            <p:nvPr/>
          </p:nvSpPr>
          <p:spPr>
            <a:xfrm>
              <a:off x="1043087" y="5638800"/>
              <a:ext cx="10320236" cy="4508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kumimoji="1"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Parents lack professional resources for early childhood English education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F9A11BA-F3B8-4C37-18AF-940F05AE5A5B}"/>
              </a:ext>
            </a:extLst>
          </p:cNvPr>
          <p:cNvGrpSpPr/>
          <p:nvPr/>
        </p:nvGrpSpPr>
        <p:grpSpPr>
          <a:xfrm>
            <a:off x="828676" y="4486315"/>
            <a:ext cx="10696572" cy="850939"/>
            <a:chOff x="666751" y="4472434"/>
            <a:chExt cx="10696572" cy="850939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690ABEDD-4E3C-BEE0-DFBE-2440EBA36880}"/>
                </a:ext>
              </a:extLst>
            </p:cNvPr>
            <p:cNvSpPr/>
            <p:nvPr/>
          </p:nvSpPr>
          <p:spPr>
            <a:xfrm>
              <a:off x="666751" y="4614401"/>
              <a:ext cx="225630" cy="225630"/>
            </a:xfrm>
            <a:prstGeom prst="roundRect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1B594E3-525C-5E60-427D-7B2621013DA2}"/>
                </a:ext>
              </a:extLst>
            </p:cNvPr>
            <p:cNvSpPr>
              <a:spLocks/>
            </p:cNvSpPr>
            <p:nvPr/>
          </p:nvSpPr>
          <p:spPr>
            <a:xfrm>
              <a:off x="1043086" y="4472434"/>
              <a:ext cx="10320237" cy="850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kumimoji="1"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Parents observe a lack of personalized learning paths in current English enlightenment education apps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F0570EE-4776-F3ED-BAFB-F94AC617B0C1}"/>
              </a:ext>
            </a:extLst>
          </p:cNvPr>
          <p:cNvGrpSpPr/>
          <p:nvPr/>
        </p:nvGrpSpPr>
        <p:grpSpPr>
          <a:xfrm>
            <a:off x="828676" y="1781234"/>
            <a:ext cx="5911850" cy="850939"/>
            <a:chOff x="666751" y="1781234"/>
            <a:chExt cx="5911850" cy="850939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F83DE2B4-50B5-9A76-8178-CA0EF18446DE}"/>
                </a:ext>
              </a:extLst>
            </p:cNvPr>
            <p:cNvSpPr/>
            <p:nvPr/>
          </p:nvSpPr>
          <p:spPr>
            <a:xfrm>
              <a:off x="666751" y="1923201"/>
              <a:ext cx="225630" cy="225630"/>
            </a:xfrm>
            <a:prstGeom prst="roundRect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0C51B7A-C9E5-237A-9F3F-A4A95A7CF6AE}"/>
                </a:ext>
              </a:extLst>
            </p:cNvPr>
            <p:cNvSpPr>
              <a:spLocks/>
            </p:cNvSpPr>
            <p:nvPr/>
          </p:nvSpPr>
          <p:spPr>
            <a:xfrm>
              <a:off x="1043087" y="1781234"/>
              <a:ext cx="5535514" cy="850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kumimoji="1"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Parents are too busy to devote sufficient time to personally educate their children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C0F22FC-7761-8E17-0360-C36D57178D39}"/>
              </a:ext>
            </a:extLst>
          </p:cNvPr>
          <p:cNvGrpSpPr/>
          <p:nvPr/>
        </p:nvGrpSpPr>
        <p:grpSpPr>
          <a:xfrm>
            <a:off x="828676" y="2933720"/>
            <a:ext cx="5911850" cy="1251048"/>
            <a:chOff x="666751" y="2996741"/>
            <a:chExt cx="5911850" cy="1251048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A53E6FB2-F9A6-0486-455C-1FBA9AA72AA6}"/>
                </a:ext>
              </a:extLst>
            </p:cNvPr>
            <p:cNvSpPr/>
            <p:nvPr/>
          </p:nvSpPr>
          <p:spPr>
            <a:xfrm>
              <a:off x="666751" y="3138708"/>
              <a:ext cx="225630" cy="225630"/>
            </a:xfrm>
            <a:prstGeom prst="roundRect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0E0DF03-938C-45D0-2CFA-3CFD935460CD}"/>
                </a:ext>
              </a:extLst>
            </p:cNvPr>
            <p:cNvSpPr>
              <a:spLocks/>
            </p:cNvSpPr>
            <p:nvPr/>
          </p:nvSpPr>
          <p:spPr>
            <a:xfrm>
              <a:off x="1043087" y="2996741"/>
              <a:ext cx="5535514" cy="1251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kumimoji="1"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English enlightenment apps on the market have a single interaction model, lacking appeal for young children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77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02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E0A7E8-E9DE-1B42-34D6-52F464384F95}"/>
              </a:ext>
            </a:extLst>
          </p:cNvPr>
          <p:cNvSpPr txBox="1"/>
          <p:nvPr/>
        </p:nvSpPr>
        <p:spPr>
          <a:xfrm>
            <a:off x="4427527" y="2907122"/>
            <a:ext cx="7764473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385114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Related Work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1085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 Related Products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Peekaboo Barn – Engaging Toddlers with Interactive Learning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2EE8BE-3F76-71F0-5F71-5AA39F5569E8}"/>
              </a:ext>
            </a:extLst>
          </p:cNvPr>
          <p:cNvSpPr/>
          <p:nvPr/>
        </p:nvSpPr>
        <p:spPr>
          <a:xfrm>
            <a:off x="660400" y="1984345"/>
            <a:ext cx="2150894" cy="81422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051E46-A35F-FD8C-3409-9ADC92E3C3DE}"/>
              </a:ext>
            </a:extLst>
          </p:cNvPr>
          <p:cNvSpPr/>
          <p:nvPr/>
        </p:nvSpPr>
        <p:spPr>
          <a:xfrm>
            <a:off x="3103124" y="1984345"/>
            <a:ext cx="5982512" cy="814226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algn="just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70D57E-4F84-E2E1-1258-024A911E03E6}"/>
              </a:ext>
            </a:extLst>
          </p:cNvPr>
          <p:cNvSpPr txBox="1"/>
          <p:nvPr/>
        </p:nvSpPr>
        <p:spPr>
          <a:xfrm>
            <a:off x="666751" y="2223847"/>
            <a:ext cx="214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Primary Goal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543DFF-7683-A91D-017D-726609D2A9A5}"/>
              </a:ext>
            </a:extLst>
          </p:cNvPr>
          <p:cNvSpPr txBox="1"/>
          <p:nvPr/>
        </p:nvSpPr>
        <p:spPr>
          <a:xfrm>
            <a:off x="3103123" y="2099070"/>
            <a:ext cx="5982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Introduce young children to farm animals and their sounds through interactive play.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B1005D4-AE70-27F6-A7DB-420435C8C755}"/>
              </a:ext>
            </a:extLst>
          </p:cNvPr>
          <p:cNvSpPr/>
          <p:nvPr/>
        </p:nvSpPr>
        <p:spPr>
          <a:xfrm>
            <a:off x="660400" y="3202497"/>
            <a:ext cx="2150894" cy="81422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28FA2C5-5268-C591-7BB2-340BBC8B2EE5}"/>
              </a:ext>
            </a:extLst>
          </p:cNvPr>
          <p:cNvSpPr/>
          <p:nvPr/>
        </p:nvSpPr>
        <p:spPr>
          <a:xfrm>
            <a:off x="3103124" y="3202497"/>
            <a:ext cx="5982512" cy="814226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algn="just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358EFE-97E9-109A-5E18-26DEC72932B3}"/>
              </a:ext>
            </a:extLst>
          </p:cNvPr>
          <p:cNvSpPr txBox="1"/>
          <p:nvPr/>
        </p:nvSpPr>
        <p:spPr>
          <a:xfrm>
            <a:off x="666751" y="3440332"/>
            <a:ext cx="214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Interactivity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375CB8-0025-C8EC-7470-F7E0A09B43AA}"/>
              </a:ext>
            </a:extLst>
          </p:cNvPr>
          <p:cNvSpPr txBox="1"/>
          <p:nvPr/>
        </p:nvSpPr>
        <p:spPr>
          <a:xfrm>
            <a:off x="3103123" y="3317222"/>
            <a:ext cx="5982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Children tap on the barn doors to reveal the animals inside, learning animal names and sounds.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D037D65-C916-C2FE-8168-1F1696452564}"/>
              </a:ext>
            </a:extLst>
          </p:cNvPr>
          <p:cNvSpPr/>
          <p:nvPr/>
        </p:nvSpPr>
        <p:spPr>
          <a:xfrm>
            <a:off x="660400" y="4420649"/>
            <a:ext cx="2150894" cy="81422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38E9D9E-9C93-9842-86E6-20C633B1B659}"/>
              </a:ext>
            </a:extLst>
          </p:cNvPr>
          <p:cNvSpPr/>
          <p:nvPr/>
        </p:nvSpPr>
        <p:spPr>
          <a:xfrm>
            <a:off x="3103124" y="4420649"/>
            <a:ext cx="5982512" cy="814226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algn="just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5BF96D-AB44-5B26-D752-F7EB8F0F78EC}"/>
              </a:ext>
            </a:extLst>
          </p:cNvPr>
          <p:cNvSpPr txBox="1"/>
          <p:nvPr/>
        </p:nvSpPr>
        <p:spPr>
          <a:xfrm>
            <a:off x="666751" y="4658484"/>
            <a:ext cx="214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Colorful Graphics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4B9AF4-0010-63A4-41BF-2A18C49F42CA}"/>
              </a:ext>
            </a:extLst>
          </p:cNvPr>
          <p:cNvSpPr txBox="1"/>
          <p:nvPr/>
        </p:nvSpPr>
        <p:spPr>
          <a:xfrm>
            <a:off x="3103123" y="4535374"/>
            <a:ext cx="5982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Vibrant and child-friendly graphics designed to capture the attention of young learners.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A75D82-DDE6-0794-C2E6-8234F11D3F1B}"/>
              </a:ext>
            </a:extLst>
          </p:cNvPr>
          <p:cNvSpPr/>
          <p:nvPr/>
        </p:nvSpPr>
        <p:spPr>
          <a:xfrm>
            <a:off x="660400" y="5638800"/>
            <a:ext cx="2150894" cy="81422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98CF66B-70FC-0750-3D4F-CAD50CD37EB4}"/>
              </a:ext>
            </a:extLst>
          </p:cNvPr>
          <p:cNvSpPr/>
          <p:nvPr/>
        </p:nvSpPr>
        <p:spPr>
          <a:xfrm>
            <a:off x="3103124" y="5638800"/>
            <a:ext cx="5982512" cy="814226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algn="just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E9FF520-9800-8C94-C6BE-291A08F7804D}"/>
              </a:ext>
            </a:extLst>
          </p:cNvPr>
          <p:cNvSpPr txBox="1"/>
          <p:nvPr/>
        </p:nvSpPr>
        <p:spPr>
          <a:xfrm>
            <a:off x="666751" y="5753525"/>
            <a:ext cx="214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Auditory and </a:t>
            </a:r>
          </a:p>
          <a:p>
            <a:pPr algn="ctr"/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Visual Recognition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2DC4760-0F73-86EF-FF10-8EB05283F86D}"/>
              </a:ext>
            </a:extLst>
          </p:cNvPr>
          <p:cNvSpPr txBox="1"/>
          <p:nvPr/>
        </p:nvSpPr>
        <p:spPr>
          <a:xfrm>
            <a:off x="3103123" y="5753525"/>
            <a:ext cx="5982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Helps children associate animal sounds with their corresponding visuals, enhancing memory and recognition skills.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0A37641-9029-58EB-61CA-500D9726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013" y="3531704"/>
            <a:ext cx="2060236" cy="13693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DB4FB5-CECD-A7F5-9E22-487A06EE7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13" y="5079064"/>
            <a:ext cx="2060236" cy="13693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5B3286-C7CB-53CD-C461-5987A7B0B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013" y="1984345"/>
            <a:ext cx="2060236" cy="13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05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6751" y="409576"/>
            <a:ext cx="10858498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Related Work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A90CCC-D1CA-F9E8-FA91-B16AAA5F0BD4}"/>
              </a:ext>
            </a:extLst>
          </p:cNvPr>
          <p:cNvSpPr txBox="1"/>
          <p:nvPr/>
        </p:nvSpPr>
        <p:spPr>
          <a:xfrm>
            <a:off x="666751" y="1219200"/>
            <a:ext cx="1085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.2 Related Products: Endless Alphabet - Making Learning Fun!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877A471-42AB-DC68-B092-54364D1165E9}"/>
              </a:ext>
            </a:extLst>
          </p:cNvPr>
          <p:cNvSpPr/>
          <p:nvPr/>
        </p:nvSpPr>
        <p:spPr>
          <a:xfrm>
            <a:off x="9267824" y="552451"/>
            <a:ext cx="361950" cy="361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09F7AF-EEF0-EBEE-ED1E-474E69E23ED3}"/>
              </a:ext>
            </a:extLst>
          </p:cNvPr>
          <p:cNvSpPr/>
          <p:nvPr/>
        </p:nvSpPr>
        <p:spPr>
          <a:xfrm>
            <a:off x="9741693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6115579-D11C-A2B3-C96B-4185E4804396}"/>
              </a:ext>
            </a:extLst>
          </p:cNvPr>
          <p:cNvSpPr/>
          <p:nvPr/>
        </p:nvSpPr>
        <p:spPr>
          <a:xfrm>
            <a:off x="10215562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ADDE0A-B9B2-A40E-B2FA-977756B309AC}"/>
              </a:ext>
            </a:extLst>
          </p:cNvPr>
          <p:cNvSpPr/>
          <p:nvPr/>
        </p:nvSpPr>
        <p:spPr>
          <a:xfrm>
            <a:off x="10689431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E55C09B-73A0-92D3-5162-A99585D92FB8}"/>
              </a:ext>
            </a:extLst>
          </p:cNvPr>
          <p:cNvSpPr/>
          <p:nvPr/>
        </p:nvSpPr>
        <p:spPr>
          <a:xfrm>
            <a:off x="11163299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49B85B-DB7D-C531-D554-151C9CEB9724}"/>
              </a:ext>
            </a:extLst>
          </p:cNvPr>
          <p:cNvSpPr/>
          <p:nvPr/>
        </p:nvSpPr>
        <p:spPr>
          <a:xfrm>
            <a:off x="8793955" y="552451"/>
            <a:ext cx="361950" cy="361950"/>
          </a:xfrm>
          <a:prstGeom prst="ellipse">
            <a:avLst/>
          </a:prstGeom>
          <a:noFill/>
          <a:ln w="28575" cap="flat" cmpd="sng" algn="ctr">
            <a:solidFill>
              <a:srgbClr val="2E75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396A51-7006-C4CB-723F-5BC5520CD06F}"/>
              </a:ext>
            </a:extLst>
          </p:cNvPr>
          <p:cNvSpPr/>
          <p:nvPr/>
        </p:nvSpPr>
        <p:spPr>
          <a:xfrm>
            <a:off x="660400" y="1984345"/>
            <a:ext cx="2150894" cy="81422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05C119-29A8-D455-4D79-0B455BC2107A}"/>
              </a:ext>
            </a:extLst>
          </p:cNvPr>
          <p:cNvSpPr/>
          <p:nvPr/>
        </p:nvSpPr>
        <p:spPr>
          <a:xfrm>
            <a:off x="3103124" y="1984345"/>
            <a:ext cx="4990291" cy="814226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algn="just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5A9FB2-1CB4-6F7A-21EC-6FF302E0F614}"/>
              </a:ext>
            </a:extLst>
          </p:cNvPr>
          <p:cNvSpPr txBox="1"/>
          <p:nvPr/>
        </p:nvSpPr>
        <p:spPr>
          <a:xfrm>
            <a:off x="666751" y="2223847"/>
            <a:ext cx="214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Primary Goal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895862-01C4-48DC-EE4B-7F7CC5FACF4F}"/>
              </a:ext>
            </a:extLst>
          </p:cNvPr>
          <p:cNvSpPr txBox="1"/>
          <p:nvPr/>
        </p:nvSpPr>
        <p:spPr>
          <a:xfrm>
            <a:off x="3103124" y="2099070"/>
            <a:ext cx="4990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Teach letters and vocabulary through interactive methods.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B39326A-E751-B7F9-1D22-2DF3ED5EF2FF}"/>
              </a:ext>
            </a:extLst>
          </p:cNvPr>
          <p:cNvSpPr/>
          <p:nvPr/>
        </p:nvSpPr>
        <p:spPr>
          <a:xfrm>
            <a:off x="660400" y="3202497"/>
            <a:ext cx="2150894" cy="81422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F44FA36-749C-0716-F7EF-C45903F52A6E}"/>
              </a:ext>
            </a:extLst>
          </p:cNvPr>
          <p:cNvSpPr/>
          <p:nvPr/>
        </p:nvSpPr>
        <p:spPr>
          <a:xfrm>
            <a:off x="3103124" y="3202497"/>
            <a:ext cx="4990291" cy="814226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algn="just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7270FFD-4D20-EA42-C5A6-C9856217DC7E}"/>
              </a:ext>
            </a:extLst>
          </p:cNvPr>
          <p:cNvSpPr txBox="1"/>
          <p:nvPr/>
        </p:nvSpPr>
        <p:spPr>
          <a:xfrm>
            <a:off x="666751" y="3440332"/>
            <a:ext cx="214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Interactivity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F364CE-194B-6652-5023-48B845A2059B}"/>
              </a:ext>
            </a:extLst>
          </p:cNvPr>
          <p:cNvSpPr txBox="1"/>
          <p:nvPr/>
        </p:nvSpPr>
        <p:spPr>
          <a:xfrm>
            <a:off x="3103124" y="3317222"/>
            <a:ext cx="4990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Children drag letters into the correct positions to spell words.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9CE5F9-25DD-86B5-3EF9-E61030A6E065}"/>
              </a:ext>
            </a:extLst>
          </p:cNvPr>
          <p:cNvSpPr/>
          <p:nvPr/>
        </p:nvSpPr>
        <p:spPr>
          <a:xfrm>
            <a:off x="660400" y="4420649"/>
            <a:ext cx="2150894" cy="81422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4F199D-1A3C-4D3B-6B94-8CB92CC49C0B}"/>
              </a:ext>
            </a:extLst>
          </p:cNvPr>
          <p:cNvSpPr/>
          <p:nvPr/>
        </p:nvSpPr>
        <p:spPr>
          <a:xfrm>
            <a:off x="3103124" y="4420649"/>
            <a:ext cx="4990291" cy="814226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algn="just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F05192-5CDB-33A9-24B4-C8A98D3DCA73}"/>
              </a:ext>
            </a:extLst>
          </p:cNvPr>
          <p:cNvSpPr txBox="1"/>
          <p:nvPr/>
        </p:nvSpPr>
        <p:spPr>
          <a:xfrm>
            <a:off x="666751" y="4535373"/>
            <a:ext cx="214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Animations </a:t>
            </a:r>
          </a:p>
          <a:p>
            <a:pPr algn="ctr"/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and Sound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5B67AA8-13CC-543E-8137-4DA5AD8F9855}"/>
              </a:ext>
            </a:extLst>
          </p:cNvPr>
          <p:cNvSpPr txBox="1"/>
          <p:nvPr/>
        </p:nvSpPr>
        <p:spPr>
          <a:xfrm>
            <a:off x="3103124" y="4535374"/>
            <a:ext cx="4990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Each word is accompanied by a fun animation and clear pronunciation to enhance memory.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791C54-8D6D-E464-0DE3-CDB7F1B02EFA}"/>
              </a:ext>
            </a:extLst>
          </p:cNvPr>
          <p:cNvSpPr/>
          <p:nvPr/>
        </p:nvSpPr>
        <p:spPr>
          <a:xfrm>
            <a:off x="660400" y="5638800"/>
            <a:ext cx="2150894" cy="81422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2CD9436-A337-ADDE-B63E-098ACA40F0C7}"/>
              </a:ext>
            </a:extLst>
          </p:cNvPr>
          <p:cNvSpPr/>
          <p:nvPr/>
        </p:nvSpPr>
        <p:spPr>
          <a:xfrm>
            <a:off x="3103124" y="5638800"/>
            <a:ext cx="4990291" cy="814226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171450" indent="-171450" algn="just" defTabSz="913765">
              <a:lnSpc>
                <a:spcPct val="150000"/>
              </a:lnSpc>
              <a:buSzPct val="25000"/>
              <a:buFont typeface="Wingdings" panose="05000000000000000000" pitchFamily="2" charset="2"/>
              <a:buChar char="l"/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FC71777-62CB-932D-AF15-0D1CFC6D2A50}"/>
              </a:ext>
            </a:extLst>
          </p:cNvPr>
          <p:cNvSpPr txBox="1"/>
          <p:nvPr/>
        </p:nvSpPr>
        <p:spPr>
          <a:xfrm>
            <a:off x="666751" y="5753525"/>
            <a:ext cx="214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 Visual and </a:t>
            </a:r>
          </a:p>
          <a:p>
            <a:pPr algn="ctr"/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Auditory Learning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14AFC7F-4F1D-99E9-2BAB-A66B30EA34C8}"/>
              </a:ext>
            </a:extLst>
          </p:cNvPr>
          <p:cNvSpPr txBox="1"/>
          <p:nvPr/>
        </p:nvSpPr>
        <p:spPr>
          <a:xfrm>
            <a:off x="3103124" y="5753525"/>
            <a:ext cx="4990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Optimized for visual and auditory memory, helping children better understand and remember new words.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FFF9546-C7B3-04C7-A437-AB39D7EF1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4" b="6759"/>
          <a:stretch/>
        </p:blipFill>
        <p:spPr>
          <a:xfrm>
            <a:off x="8375175" y="1984345"/>
            <a:ext cx="3150074" cy="155853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8E9BC17-88B4-9750-C9B5-8E52C5F1E7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0" b="8644"/>
          <a:stretch/>
        </p:blipFill>
        <p:spPr>
          <a:xfrm>
            <a:off x="8375173" y="3770214"/>
            <a:ext cx="3150075" cy="151631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E63C3DF-3195-A65B-C0E5-B3A6F7431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277" b="28646"/>
          <a:stretch/>
        </p:blipFill>
        <p:spPr>
          <a:xfrm>
            <a:off x="8375172" y="5513864"/>
            <a:ext cx="3150076" cy="9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113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08_Outline/20240108/images_object_8001_9000/83ae77c7-48be-4064-a1e1-2b901c0b93cd-3.source.default.zh-Hans.jpg"/>
  <p:tag name="OFFICEPLUS.THEME" val="New_Batches_0108_Outline/20240108/images_object_8001_9000/83ae77c7-48be-4064-a1e1-2b901c0b93cd-3.source.default.zh-Hans-4.pptx"/>
  <p:tag name="OFFICEPLUS.OUTLINE" val="919961"/>
  <p:tag name="OFFICEPLUS.OUTLINEEXTERNAL" val="25e794ba-3604-f117-1a28-b460119242a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5D9A"/>
      </a:accent1>
      <a:accent2>
        <a:srgbClr val="8B1D3B"/>
      </a:accent2>
      <a:accent3>
        <a:srgbClr val="FF6C14"/>
      </a:accent3>
      <a:accent4>
        <a:srgbClr val="AF2B00"/>
      </a:accent4>
      <a:accent5>
        <a:srgbClr val="E33800"/>
      </a:accent5>
      <a:accent6>
        <a:srgbClr val="269EDE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478</TotalTime>
  <Words>969</Words>
  <Application>Microsoft Office PowerPoint</Application>
  <PresentationFormat>宽屏</PresentationFormat>
  <Paragraphs>202</Paragraphs>
  <Slides>21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Calibri Light</vt:lpstr>
      <vt:lpstr>Arial</vt:lpstr>
      <vt:lpstr>Calibri</vt:lpstr>
      <vt:lpstr>微软雅黑</vt:lpstr>
      <vt:lpstr>等线</vt:lpstr>
      <vt:lpstr>Wingdings</vt:lpstr>
      <vt:lpstr>Designed by OfficePLUS</vt:lpstr>
      <vt:lpstr>Office 主题​​</vt:lpstr>
      <vt:lpstr>1_Office 主题​​</vt:lpstr>
      <vt:lpstr>Educational Fun, AI-Enabled Interaction, Leading the Early Childhood English Learning Experience寓教于乐、AI智能交互、引领幼儿英语启蒙教育体验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Minmus Lin</cp:lastModifiedBy>
  <cp:revision>13</cp:revision>
  <dcterms:created xsi:type="dcterms:W3CDTF">2023-07-20T03:04:31Z</dcterms:created>
  <dcterms:modified xsi:type="dcterms:W3CDTF">2024-04-30T03:08:40Z</dcterms:modified>
</cp:coreProperties>
</file>